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93" r:id="rId4"/>
    <p:sldId id="373" r:id="rId5"/>
    <p:sldId id="402" r:id="rId6"/>
    <p:sldId id="403" r:id="rId7"/>
    <p:sldId id="405" r:id="rId8"/>
    <p:sldId id="316" r:id="rId9"/>
    <p:sldId id="318" r:id="rId10"/>
    <p:sldId id="319" r:id="rId11"/>
    <p:sldId id="320" r:id="rId12"/>
    <p:sldId id="321" r:id="rId13"/>
    <p:sldId id="385" r:id="rId14"/>
    <p:sldId id="387" r:id="rId15"/>
    <p:sldId id="388" r:id="rId16"/>
    <p:sldId id="393" r:id="rId17"/>
    <p:sldId id="391" r:id="rId18"/>
    <p:sldId id="390" r:id="rId19"/>
    <p:sldId id="392" r:id="rId20"/>
    <p:sldId id="389" r:id="rId21"/>
    <p:sldId id="376" r:id="rId22"/>
    <p:sldId id="377" r:id="rId23"/>
    <p:sldId id="331" r:id="rId24"/>
    <p:sldId id="327" r:id="rId25"/>
    <p:sldId id="324" r:id="rId26"/>
    <p:sldId id="325" r:id="rId27"/>
    <p:sldId id="394" r:id="rId28"/>
    <p:sldId id="395" r:id="rId29"/>
    <p:sldId id="396" r:id="rId30"/>
    <p:sldId id="397" r:id="rId31"/>
    <p:sldId id="398" r:id="rId32"/>
    <p:sldId id="399" r:id="rId33"/>
    <p:sldId id="400" r:id="rId34"/>
    <p:sldId id="378" r:id="rId35"/>
    <p:sldId id="352" r:id="rId36"/>
    <p:sldId id="353" r:id="rId37"/>
    <p:sldId id="379" r:id="rId38"/>
    <p:sldId id="357" r:id="rId39"/>
    <p:sldId id="358" r:id="rId40"/>
    <p:sldId id="361" r:id="rId41"/>
    <p:sldId id="383" r:id="rId42"/>
    <p:sldId id="362" r:id="rId43"/>
    <p:sldId id="363" r:id="rId44"/>
    <p:sldId id="371" r:id="rId45"/>
    <p:sldId id="380"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lia"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p:scale>
          <a:sx n="50" d="100"/>
          <a:sy n="50" d="100"/>
        </p:scale>
        <p:origin x="1212" y="3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ADL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100-146</c:v>
                </c:pt>
                <c:pt idx="1">
                  <c:v>147-161</c:v>
                </c:pt>
                <c:pt idx="2">
                  <c:v>162-215</c:v>
                </c:pt>
              </c:strCache>
            </c:strRef>
          </c:cat>
          <c:val>
            <c:numRef>
              <c:f>Лист1!$B$2:$B$4</c:f>
              <c:numCache>
                <c:formatCode>General</c:formatCode>
                <c:ptCount val="3"/>
                <c:pt idx="0">
                  <c:v>11</c:v>
                </c:pt>
                <c:pt idx="1">
                  <c:v>9</c:v>
                </c:pt>
                <c:pt idx="2">
                  <c:v>9</c:v>
                </c:pt>
              </c:numCache>
            </c:numRef>
          </c:val>
          <c:extLst>
            <c:ext xmlns:c16="http://schemas.microsoft.com/office/drawing/2014/chart" uri="{C3380CC4-5D6E-409C-BE32-E72D297353CC}">
              <c16:uniqueId val="{00000000-3A1C-42A0-9A60-046BC9A0B8D2}"/>
            </c:ext>
          </c:extLst>
        </c:ser>
        <c:ser>
          <c:idx val="1"/>
          <c:order val="1"/>
          <c:tx>
            <c:strRef>
              <c:f>Лист1!$C$1</c:f>
              <c:strCache>
                <c:ptCount val="1"/>
                <c:pt idx="0">
                  <c:v>MMSE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100-146</c:v>
                </c:pt>
                <c:pt idx="1">
                  <c:v>147-161</c:v>
                </c:pt>
                <c:pt idx="2">
                  <c:v>162-215</c:v>
                </c:pt>
              </c:strCache>
            </c:strRef>
          </c:cat>
          <c:val>
            <c:numRef>
              <c:f>Лист1!$C$2:$C$4</c:f>
              <c:numCache>
                <c:formatCode>General</c:formatCode>
                <c:ptCount val="3"/>
                <c:pt idx="0">
                  <c:v>25</c:v>
                </c:pt>
                <c:pt idx="1">
                  <c:v>26</c:v>
                </c:pt>
                <c:pt idx="2">
                  <c:v>27</c:v>
                </c:pt>
              </c:numCache>
            </c:numRef>
          </c:val>
          <c:extLst>
            <c:ext xmlns:c16="http://schemas.microsoft.com/office/drawing/2014/chart" uri="{C3380CC4-5D6E-409C-BE32-E72D297353CC}">
              <c16:uniqueId val="{00000001-3A1C-42A0-9A60-046BC9A0B8D2}"/>
            </c:ext>
          </c:extLst>
        </c:ser>
        <c:dLbls>
          <c:showLegendKey val="0"/>
          <c:showVal val="1"/>
          <c:showCatName val="0"/>
          <c:showSerName val="0"/>
          <c:showPercent val="0"/>
          <c:showBubbleSize val="0"/>
        </c:dLbls>
        <c:gapWidth val="150"/>
        <c:axId val="212802944"/>
        <c:axId val="212825216"/>
      </c:barChart>
      <c:catAx>
        <c:axId val="212802944"/>
        <c:scaling>
          <c:orientation val="minMax"/>
        </c:scaling>
        <c:delete val="0"/>
        <c:axPos val="b"/>
        <c:numFmt formatCode="General" sourceLinked="0"/>
        <c:majorTickMark val="out"/>
        <c:minorTickMark val="none"/>
        <c:tickLblPos val="nextTo"/>
        <c:crossAx val="212825216"/>
        <c:crosses val="autoZero"/>
        <c:auto val="1"/>
        <c:lblAlgn val="ctr"/>
        <c:lblOffset val="100"/>
        <c:noMultiLvlLbl val="0"/>
      </c:catAx>
      <c:valAx>
        <c:axId val="212825216"/>
        <c:scaling>
          <c:orientation val="minMax"/>
        </c:scaling>
        <c:delete val="0"/>
        <c:axPos val="l"/>
        <c:numFmt formatCode="General" sourceLinked="1"/>
        <c:majorTickMark val="out"/>
        <c:minorTickMark val="none"/>
        <c:tickLblPos val="nextTo"/>
        <c:crossAx val="21280294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8558295900245"/>
          <c:y val="0.17088600957999861"/>
          <c:w val="0.82311441704099764"/>
          <c:h val="0.67131288814742551"/>
        </c:manualLayout>
      </c:layout>
      <c:barChart>
        <c:barDir val="col"/>
        <c:grouping val="clustered"/>
        <c:varyColors val="0"/>
        <c:ser>
          <c:idx val="0"/>
          <c:order val="0"/>
          <c:tx>
            <c:strRef>
              <c:f>Лист1!$B$1</c:f>
              <c:strCache>
                <c:ptCount val="1"/>
                <c:pt idx="0">
                  <c:v>ADL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100-146</c:v>
                </c:pt>
                <c:pt idx="1">
                  <c:v>147-161</c:v>
                </c:pt>
                <c:pt idx="2">
                  <c:v>162-215</c:v>
                </c:pt>
              </c:strCache>
            </c:strRef>
          </c:cat>
          <c:val>
            <c:numRef>
              <c:f>Лист1!$B$2:$B$4</c:f>
              <c:numCache>
                <c:formatCode>General</c:formatCode>
                <c:ptCount val="3"/>
                <c:pt idx="0">
                  <c:v>1.8</c:v>
                </c:pt>
                <c:pt idx="1">
                  <c:v>1</c:v>
                </c:pt>
                <c:pt idx="2">
                  <c:v>0.5</c:v>
                </c:pt>
              </c:numCache>
            </c:numRef>
          </c:val>
          <c:extLst>
            <c:ext xmlns:c16="http://schemas.microsoft.com/office/drawing/2014/chart" uri="{C3380CC4-5D6E-409C-BE32-E72D297353CC}">
              <c16:uniqueId val="{00000000-FABB-4FEF-A97A-52AB34E6FB88}"/>
            </c:ext>
          </c:extLst>
        </c:ser>
        <c:ser>
          <c:idx val="1"/>
          <c:order val="1"/>
          <c:tx>
            <c:strRef>
              <c:f>Лист1!$C$1</c:f>
              <c:strCache>
                <c:ptCount val="1"/>
                <c:pt idx="0">
                  <c:v>MMSE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100-146</c:v>
                </c:pt>
                <c:pt idx="1">
                  <c:v>147-161</c:v>
                </c:pt>
                <c:pt idx="2">
                  <c:v>162-215</c:v>
                </c:pt>
              </c:strCache>
            </c:strRef>
          </c:cat>
          <c:val>
            <c:numRef>
              <c:f>Лист1!$C$2:$C$4</c:f>
              <c:numCache>
                <c:formatCode>General</c:formatCode>
                <c:ptCount val="3"/>
                <c:pt idx="0">
                  <c:v>-1</c:v>
                </c:pt>
                <c:pt idx="1">
                  <c:v>-0.60000000000000064</c:v>
                </c:pt>
                <c:pt idx="2">
                  <c:v>-0.4</c:v>
                </c:pt>
              </c:numCache>
            </c:numRef>
          </c:val>
          <c:extLst>
            <c:ext xmlns:c16="http://schemas.microsoft.com/office/drawing/2014/chart" uri="{C3380CC4-5D6E-409C-BE32-E72D297353CC}">
              <c16:uniqueId val="{00000001-FABB-4FEF-A97A-52AB34E6FB88}"/>
            </c:ext>
          </c:extLst>
        </c:ser>
        <c:dLbls>
          <c:showLegendKey val="0"/>
          <c:showVal val="1"/>
          <c:showCatName val="0"/>
          <c:showSerName val="0"/>
          <c:showPercent val="0"/>
          <c:showBubbleSize val="0"/>
        </c:dLbls>
        <c:gapWidth val="150"/>
        <c:axId val="212850176"/>
        <c:axId val="212851712"/>
      </c:barChart>
      <c:catAx>
        <c:axId val="212850176"/>
        <c:scaling>
          <c:orientation val="minMax"/>
        </c:scaling>
        <c:delete val="0"/>
        <c:axPos val="b"/>
        <c:numFmt formatCode="General" sourceLinked="0"/>
        <c:majorTickMark val="out"/>
        <c:minorTickMark val="none"/>
        <c:tickLblPos val="low"/>
        <c:crossAx val="212851712"/>
        <c:crosses val="autoZero"/>
        <c:auto val="1"/>
        <c:lblAlgn val="ctr"/>
        <c:lblOffset val="100"/>
        <c:noMultiLvlLbl val="0"/>
      </c:catAx>
      <c:valAx>
        <c:axId val="212851712"/>
        <c:scaling>
          <c:orientation val="minMax"/>
        </c:scaling>
        <c:delete val="0"/>
        <c:axPos val="l"/>
        <c:numFmt formatCode="General" sourceLinked="1"/>
        <c:majorTickMark val="out"/>
        <c:minorTickMark val="none"/>
        <c:tickLblPos val="nextTo"/>
        <c:crossAx val="212850176"/>
        <c:crosses val="autoZero"/>
        <c:crossBetween val="between"/>
      </c:valAx>
    </c:plotArea>
    <c:legend>
      <c:legendPos val="t"/>
      <c:layout>
        <c:manualLayout>
          <c:xMode val="edge"/>
          <c:yMode val="edge"/>
          <c:x val="0.3739430099051273"/>
          <c:y val="6.1971838171088055E-2"/>
          <c:w val="0.39684469937986538"/>
          <c:h val="9.4235817835484875E-2"/>
        </c:manualLayout>
      </c:layout>
      <c:overlay val="0"/>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D7A1B-7F42-400A-9F50-8B8D010472BC}" type="datetimeFigureOut">
              <a:rPr lang="ru-RU" smtClean="0"/>
              <a:t>30.05.2019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4983F-243D-43EF-BA39-00A6189A777B}" type="slidenum">
              <a:rPr lang="ru-RU" smtClean="0"/>
              <a:t>‹#›</a:t>
            </a:fld>
            <a:endParaRPr lang="ru-RU"/>
          </a:p>
        </p:txBody>
      </p:sp>
    </p:spTree>
    <p:extLst>
      <p:ext uri="{BB962C8B-B14F-4D97-AF65-F5344CB8AC3E}">
        <p14:creationId xmlns:p14="http://schemas.microsoft.com/office/powerpoint/2010/main" val="98747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ncbi.nlm.nih.gov/pubmed/?term=Kirpach%20B%5bAuthor%5d&amp;cauthor=true&amp;cauthor_uid=30221596" TargetMode="External"/><Relationship Id="rId13" Type="http://schemas.openxmlformats.org/officeDocument/2006/relationships/hyperlink" Target="https://www.ncbi.nlm.nih.gov/pubmed/?term=Tonkin%20AM%5bAuthor%5d&amp;cauthor=true&amp;cauthor_uid=30221596" TargetMode="External"/><Relationship Id="rId18" Type="http://schemas.openxmlformats.org/officeDocument/2006/relationships/hyperlink" Target="https://www.ncbi.nlm.nih.gov/pubmed/?term=Abhayaratna%20WP%5bAuthor%5d&amp;cauthor=true&amp;cauthor_uid=30221596" TargetMode="External"/><Relationship Id="rId26" Type="http://schemas.openxmlformats.org/officeDocument/2006/relationships/hyperlink" Target="https://www.ncbi.nlm.nih.gov/pubmed/?term=Johnston%20CI%5bAuthor%5d&amp;cauthor=true&amp;cauthor_uid=30221596" TargetMode="External"/><Relationship Id="rId3" Type="http://schemas.openxmlformats.org/officeDocument/2006/relationships/hyperlink" Target="https://www.ncbi.nlm.nih.gov/pubmed/30221596" TargetMode="External"/><Relationship Id="rId21" Type="http://schemas.openxmlformats.org/officeDocument/2006/relationships/hyperlink" Target="https://www.ncbi.nlm.nih.gov/pubmed/?term=Orchard%20SG%5bAuthor%5d&amp;cauthor=true&amp;cauthor_uid=30221596" TargetMode="External"/><Relationship Id="rId7" Type="http://schemas.openxmlformats.org/officeDocument/2006/relationships/hyperlink" Target="https://www.ncbi.nlm.nih.gov/pubmed/?term=Reid%20CM%5bAuthor%5d&amp;cauthor=true&amp;cauthor_uid=30221596" TargetMode="External"/><Relationship Id="rId12" Type="http://schemas.openxmlformats.org/officeDocument/2006/relationships/hyperlink" Target="https://www.ncbi.nlm.nih.gov/pubmed/?term=Lockery%20JE%5bAuthor%5d&amp;cauthor=true&amp;cauthor_uid=30221596" TargetMode="External"/><Relationship Id="rId17" Type="http://schemas.openxmlformats.org/officeDocument/2006/relationships/hyperlink" Target="https://www.ncbi.nlm.nih.gov/pubmed/?term=Ernst%20ME%5bAuthor%5d&amp;cauthor=true&amp;cauthor_uid=30221596" TargetMode="External"/><Relationship Id="rId25" Type="http://schemas.openxmlformats.org/officeDocument/2006/relationships/hyperlink" Target="https://www.ncbi.nlm.nih.gov/pubmed/?term=Gibbs%20P%5bAuthor%5d&amp;cauthor=true&amp;cauthor_uid=30221596" TargetMode="External"/><Relationship Id="rId2" Type="http://schemas.openxmlformats.org/officeDocument/2006/relationships/slide" Target="../slides/slide36.xml"/><Relationship Id="rId16" Type="http://schemas.openxmlformats.org/officeDocument/2006/relationships/hyperlink" Target="https://www.ncbi.nlm.nih.gov/pubmed/?term=Margolis%20KL%5bAuthor%5d&amp;cauthor=true&amp;cauthor_uid=30221596" TargetMode="External"/><Relationship Id="rId20" Type="http://schemas.openxmlformats.org/officeDocument/2006/relationships/hyperlink" Target="https://www.ncbi.nlm.nih.gov/pubmed/?term=Fitzgerald%20SM%5bAuthor%5d&amp;cauthor=true&amp;cauthor_uid=30221596" TargetMode="External"/><Relationship Id="rId29" Type="http://schemas.openxmlformats.org/officeDocument/2006/relationships/hyperlink" Target="https://www.ncbi.nlm.nih.gov/pubmed/?term=Grimm%20R%5bAuthor%5d&amp;cauthor=true&amp;cauthor_uid=30221596" TargetMode="External"/><Relationship Id="rId1" Type="http://schemas.openxmlformats.org/officeDocument/2006/relationships/notesMaster" Target="../notesMasters/notesMaster1.xml"/><Relationship Id="rId6" Type="http://schemas.openxmlformats.org/officeDocument/2006/relationships/hyperlink" Target="https://www.ncbi.nlm.nih.gov/pubmed/?term=Nelson%20MR%5bAuthor%5d&amp;cauthor=true&amp;cauthor_uid=30221596" TargetMode="External"/><Relationship Id="rId11" Type="http://schemas.openxmlformats.org/officeDocument/2006/relationships/hyperlink" Target="https://www.ncbi.nlm.nih.gov/pubmed/?term=Shah%20RC%5bAuthor%5d&amp;cauthor=true&amp;cauthor_uid=30221596" TargetMode="External"/><Relationship Id="rId24" Type="http://schemas.openxmlformats.org/officeDocument/2006/relationships/hyperlink" Target="https://www.ncbi.nlm.nih.gov/pubmed/?term=Donnan%20GA%5bAuthor%5d&amp;cauthor=true&amp;cauthor_uid=30221596" TargetMode="External"/><Relationship Id="rId32" Type="http://schemas.openxmlformats.org/officeDocument/2006/relationships/hyperlink" Target="http://clinicaltrials.gov/show/NCT01038583" TargetMode="External"/><Relationship Id="rId5" Type="http://schemas.openxmlformats.org/officeDocument/2006/relationships/hyperlink" Target="https://www.ncbi.nlm.nih.gov/pubmed/?term=Woods%20RL%5bAuthor%5d&amp;cauthor=true&amp;cauthor_uid=30221596" TargetMode="External"/><Relationship Id="rId15" Type="http://schemas.openxmlformats.org/officeDocument/2006/relationships/hyperlink" Target="https://www.ncbi.nlm.nih.gov/pubmed/?term=Williamson%20JD%5bAuthor%5d&amp;cauthor=true&amp;cauthor_uid=30221596" TargetMode="External"/><Relationship Id="rId23" Type="http://schemas.openxmlformats.org/officeDocument/2006/relationships/hyperlink" Target="https://www.ncbi.nlm.nih.gov/pubmed/?term=Beilin%20LJ%5bAuthor%5d&amp;cauthor=true&amp;cauthor_uid=30221596" TargetMode="External"/><Relationship Id="rId28" Type="http://schemas.openxmlformats.org/officeDocument/2006/relationships/hyperlink" Target="https://www.ncbi.nlm.nih.gov/pubmed/?term=Radziszewska%20B%5bAuthor%5d&amp;cauthor=true&amp;cauthor_uid=30221596" TargetMode="External"/><Relationship Id="rId10" Type="http://schemas.openxmlformats.org/officeDocument/2006/relationships/hyperlink" Target="https://www.ncbi.nlm.nih.gov/pubmed/?term=Storey%20E%5bAuthor%5d&amp;cauthor=true&amp;cauthor_uid=30221596" TargetMode="External"/><Relationship Id="rId19" Type="http://schemas.openxmlformats.org/officeDocument/2006/relationships/hyperlink" Target="https://www.ncbi.nlm.nih.gov/pubmed/?term=Stocks%20N%5bAuthor%5d&amp;cauthor=true&amp;cauthor_uid=30221596" TargetMode="External"/><Relationship Id="rId31" Type="http://schemas.openxmlformats.org/officeDocument/2006/relationships/hyperlink" Target="https://www.ncbi.nlm.nih.gov/pubmed/?term=ASPREE%20Investigator%20Group%5bCorporate%20Author%5d" TargetMode="External"/><Relationship Id="rId4" Type="http://schemas.openxmlformats.org/officeDocument/2006/relationships/hyperlink" Target="https://www.ncbi.nlm.nih.gov/pubmed/?term=McNeil%20JJ%5bAuthor%5d&amp;cauthor=true&amp;cauthor_uid=30221596" TargetMode="External"/><Relationship Id="rId9" Type="http://schemas.openxmlformats.org/officeDocument/2006/relationships/hyperlink" Target="https://www.ncbi.nlm.nih.gov/pubmed/?term=Wolfe%20R%5bAuthor%5d&amp;cauthor=true&amp;cauthor_uid=30221596" TargetMode="External"/><Relationship Id="rId14" Type="http://schemas.openxmlformats.org/officeDocument/2006/relationships/hyperlink" Target="https://www.ncbi.nlm.nih.gov/pubmed/?term=Newman%20AB%5bAuthor%5d&amp;cauthor=true&amp;cauthor_uid=30221596" TargetMode="External"/><Relationship Id="rId22" Type="http://schemas.openxmlformats.org/officeDocument/2006/relationships/hyperlink" Target="https://www.ncbi.nlm.nih.gov/pubmed/?term=Trevaks%20RE%5bAuthor%5d&amp;cauthor=true&amp;cauthor_uid=30221596" TargetMode="External"/><Relationship Id="rId27" Type="http://schemas.openxmlformats.org/officeDocument/2006/relationships/hyperlink" Target="https://www.ncbi.nlm.nih.gov/pubmed/?term=Ryan%20J%5bAuthor%5d&amp;cauthor=true&amp;cauthor_uid=30221596" TargetMode="External"/><Relationship Id="rId30" Type="http://schemas.openxmlformats.org/officeDocument/2006/relationships/hyperlink" Target="https://www.ncbi.nlm.nih.gov/pubmed/?term=Murray%20AM%5bAuthor%5d&amp;cauthor=true&amp;cauthor_uid=3022159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ncbi.nlm.nih.gov/pubmed/?term=Kaufman%20B%5bAuthor%5d&amp;cauthor=true&amp;cauthor_uid=29423950" TargetMode="External"/><Relationship Id="rId13" Type="http://schemas.openxmlformats.org/officeDocument/2006/relationships/hyperlink" Target="https://www.ncbi.nlm.nih.gov/pubmed/?term=Kucharska-Newton%20AM%5bAuthor%5d&amp;cauthor=true&amp;cauthor_uid=29423950" TargetMode="External"/><Relationship Id="rId3" Type="http://schemas.openxmlformats.org/officeDocument/2006/relationships/hyperlink" Target="https://www.ncbi.nlm.nih.gov/pubmed/29423950" TargetMode="External"/><Relationship Id="rId7" Type="http://schemas.openxmlformats.org/officeDocument/2006/relationships/hyperlink" Target="https://www.ncbi.nlm.nih.gov/pubmed/?term=Sueta%20CA%5bAuthor%5d&amp;cauthor=true&amp;cauthor_uid=29423950" TargetMode="External"/><Relationship Id="rId12" Type="http://schemas.openxmlformats.org/officeDocument/2006/relationships/hyperlink" Target="https://www.ncbi.nlm.nih.gov/pubmed/?term=Alburikan%20KA%5bAuthor%5d&amp;cauthor=true&amp;cauthor_uid=29423950"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ncbi.nlm.nih.gov/pubmed/?term=Chang%20P%5bAuthor%5d&amp;cauthor=true&amp;cauthor_uid=29423950" TargetMode="External"/><Relationship Id="rId11" Type="http://schemas.openxmlformats.org/officeDocument/2006/relationships/hyperlink" Target="https://www.ncbi.nlm.nih.gov/pubmed/?term=Daubert%20E%5bAuthor%5d&amp;cauthor=true&amp;cauthor_uid=29423950" TargetMode="External"/><Relationship Id="rId5" Type="http://schemas.openxmlformats.org/officeDocument/2006/relationships/hyperlink" Target="https://www.ncbi.nlm.nih.gov/pubmed/?term=Aldemerdash%20A%5bAuthor%5d&amp;cauthor=true&amp;cauthor_uid=29423950" TargetMode="External"/><Relationship Id="rId15" Type="http://schemas.openxmlformats.org/officeDocument/2006/relationships/hyperlink" Target="https://www.ncbi.nlm.nih.gov/pubmed/?term=Rodgers%20JE%5bAuthor%5d&amp;cauthor=true&amp;cauthor_uid=29423950" TargetMode="External"/><Relationship Id="rId10" Type="http://schemas.openxmlformats.org/officeDocument/2006/relationships/hyperlink" Target="https://www.ncbi.nlm.nih.gov/pubmed/?term=Vardeny%20O%5bAuthor%5d&amp;cauthor=true&amp;cauthor_uid=29423950" TargetMode="External"/><Relationship Id="rId4" Type="http://schemas.openxmlformats.org/officeDocument/2006/relationships/hyperlink" Target="https://www.ncbi.nlm.nih.gov/pubmed/?term=Tran%20RH%5bAuthor%5d&amp;cauthor=true&amp;cauthor_uid=29423950" TargetMode="External"/><Relationship Id="rId9" Type="http://schemas.openxmlformats.org/officeDocument/2006/relationships/hyperlink" Target="https://www.ncbi.nlm.nih.gov/pubmed/?term=Asafu-Adjei%20J%5bAuthor%5d&amp;cauthor=true&amp;cauthor_uid=29423950" TargetMode="External"/><Relationship Id="rId14" Type="http://schemas.openxmlformats.org/officeDocument/2006/relationships/hyperlink" Target="https://www.ncbi.nlm.nih.gov/pubmed/?term=Stearns%20SC%5bAuthor%5d&amp;cauthor=true&amp;cauthor_uid=2942395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ncbi.nlm.nih.gov/pubmed/?term=Li%20Q%5bAuthor%5d&amp;cauthor=true&amp;cauthor_uid=30191469" TargetMode="External"/><Relationship Id="rId3" Type="http://schemas.openxmlformats.org/officeDocument/2006/relationships/hyperlink" Target="https://www.ncbi.nlm.nih.gov/pubmed/30191469" TargetMode="External"/><Relationship Id="rId7" Type="http://schemas.openxmlformats.org/officeDocument/2006/relationships/hyperlink" Target="https://www.ncbi.nlm.nih.gov/pubmed/?term=Ali%20S%5bAuthor%5d&amp;cauthor=true&amp;cauthor_uid=30191469"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ncbi.nlm.nih.gov/pubmed/?term=Punzi%20H%5bAuthor%5d&amp;cauthor=true&amp;cauthor_uid=30191469" TargetMode="External"/><Relationship Id="rId5" Type="http://schemas.openxmlformats.org/officeDocument/2006/relationships/hyperlink" Target="https://www.ncbi.nlm.nih.gov/pubmed/?term=Egan%20B%5bAuthor%5d&amp;cauthor=true&amp;cauthor_uid=30191469" TargetMode="External"/><Relationship Id="rId10" Type="http://schemas.openxmlformats.org/officeDocument/2006/relationships/hyperlink" Target="https://www.ncbi.nlm.nih.gov/pubmed/?term=Neutel%20J%5bAuthor%5d&amp;cauthor=true&amp;cauthor_uid=30191469" TargetMode="External"/><Relationship Id="rId4" Type="http://schemas.openxmlformats.org/officeDocument/2006/relationships/hyperlink" Target="https://www.ncbi.nlm.nih.gov/pubmed/?term=Basile%20J%5bAuthor%5d&amp;cauthor=true&amp;cauthor_uid=30191469" TargetMode="External"/><Relationship Id="rId9" Type="http://schemas.openxmlformats.org/officeDocument/2006/relationships/hyperlink" Target="https://www.ncbi.nlm.nih.gov/pubmed/?term=Patel%20M%5bAuthor%5d&amp;cauthor=true&amp;cauthor_uid=3019146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en-US" sz="1200" b="1" kern="1200" baseline="0" dirty="0" smtClean="0">
                <a:solidFill>
                  <a:schemeClr val="tx1"/>
                </a:solidFill>
                <a:latin typeface="+mn-lt"/>
                <a:ea typeface="+mn-ea"/>
                <a:cs typeface="+mn-cs"/>
              </a:rPr>
              <a:t>Background—The association of hypertension and mortality is attenuated in elderly adults.</a:t>
            </a:r>
          </a:p>
          <a:p>
            <a:r>
              <a:rPr lang="en-US" sz="1200" kern="1200" baseline="0" dirty="0" smtClean="0">
                <a:solidFill>
                  <a:schemeClr val="tx1"/>
                </a:solidFill>
                <a:latin typeface="+mn-lt"/>
                <a:ea typeface="+mn-ea"/>
                <a:cs typeface="+mn-cs"/>
              </a:rPr>
              <a:t>Walking speed, as a measure of frailty, may identify which elders are most at risk for the adverse</a:t>
            </a:r>
          </a:p>
          <a:p>
            <a:r>
              <a:rPr lang="en-US" sz="1200" kern="1200" baseline="0" dirty="0" smtClean="0">
                <a:solidFill>
                  <a:schemeClr val="tx1"/>
                </a:solidFill>
                <a:latin typeface="+mn-lt"/>
                <a:ea typeface="+mn-ea"/>
                <a:cs typeface="+mn-cs"/>
              </a:rPr>
              <a:t>effects of hypertension. We hypothesized that elevated blood pressure (BP) would be associated</a:t>
            </a:r>
          </a:p>
          <a:p>
            <a:r>
              <a:rPr lang="en-US" sz="1200" kern="1200" baseline="0" dirty="0" smtClean="0">
                <a:solidFill>
                  <a:schemeClr val="tx1"/>
                </a:solidFill>
                <a:latin typeface="+mn-lt"/>
                <a:ea typeface="+mn-ea"/>
                <a:cs typeface="+mn-cs"/>
              </a:rPr>
              <a:t>with a greater risk of mortality in faster, but not slower, walking older adults.</a:t>
            </a:r>
          </a:p>
          <a:p>
            <a:r>
              <a:rPr lang="en-US" sz="1200" b="1" kern="1200" baseline="0" dirty="0" smtClean="0">
                <a:solidFill>
                  <a:schemeClr val="tx1"/>
                </a:solidFill>
                <a:latin typeface="+mn-lt"/>
                <a:ea typeface="+mn-ea"/>
                <a:cs typeface="+mn-cs"/>
              </a:rPr>
              <a:t>Methods—Participants included 2,340 persons ≥65 years in the National Health and Nutrition</a:t>
            </a:r>
          </a:p>
          <a:p>
            <a:r>
              <a:rPr lang="en-US" sz="1200" kern="1200" baseline="0" dirty="0" smtClean="0">
                <a:solidFill>
                  <a:schemeClr val="tx1"/>
                </a:solidFill>
                <a:latin typeface="+mn-lt"/>
                <a:ea typeface="+mn-ea"/>
                <a:cs typeface="+mn-cs"/>
              </a:rPr>
              <a:t>Examination Survey, 1999–2000 and 2001–2002. Mortality data was linked to death certificates in</a:t>
            </a:r>
          </a:p>
          <a:p>
            <a:r>
              <a:rPr lang="en-US" sz="1200" kern="1200" baseline="0" dirty="0" smtClean="0">
                <a:solidFill>
                  <a:schemeClr val="tx1"/>
                </a:solidFill>
                <a:latin typeface="+mn-lt"/>
                <a:ea typeface="+mn-ea"/>
                <a:cs typeface="+mn-cs"/>
              </a:rPr>
              <a:t>the National Death Index. Walking speed was measured over a 20-foot walk and classified as</a:t>
            </a:r>
          </a:p>
          <a:p>
            <a:r>
              <a:rPr lang="en-US" sz="1200" kern="1200" baseline="0" dirty="0" smtClean="0">
                <a:solidFill>
                  <a:schemeClr val="tx1"/>
                </a:solidFill>
                <a:latin typeface="+mn-lt"/>
                <a:ea typeface="+mn-ea"/>
                <a:cs typeface="+mn-cs"/>
              </a:rPr>
              <a:t>faster (≥ 0.8 meters/second, n=1,307), slower (n=790), or incomplete (n=243). Potential</a:t>
            </a:r>
          </a:p>
          <a:p>
            <a:r>
              <a:rPr lang="en-US" sz="1200" kern="1200" baseline="0" dirty="0" smtClean="0">
                <a:solidFill>
                  <a:schemeClr val="tx1"/>
                </a:solidFill>
                <a:latin typeface="+mn-lt"/>
                <a:ea typeface="+mn-ea"/>
                <a:cs typeface="+mn-cs"/>
              </a:rPr>
              <a:t>confounders included age, sex, race, survey year, lifestyle and physiologic variables, health</a:t>
            </a:r>
          </a:p>
          <a:p>
            <a:r>
              <a:rPr lang="en-US" sz="1200" kern="1200" baseline="0" dirty="0" smtClean="0">
                <a:solidFill>
                  <a:schemeClr val="tx1"/>
                </a:solidFill>
                <a:latin typeface="+mn-lt"/>
                <a:ea typeface="+mn-ea"/>
                <a:cs typeface="+mn-cs"/>
              </a:rPr>
              <a:t>conditions, and antihypertensive medications.</a:t>
            </a:r>
          </a:p>
          <a:p>
            <a:r>
              <a:rPr lang="en-US" sz="1200" b="1" kern="1200" baseline="0" dirty="0" smtClean="0">
                <a:solidFill>
                  <a:schemeClr val="tx1"/>
                </a:solidFill>
                <a:latin typeface="+mn-lt"/>
                <a:ea typeface="+mn-ea"/>
                <a:cs typeface="+mn-cs"/>
              </a:rPr>
              <a:t>Results—There were 589 deaths through December 31st, 2006. The association of BP and</a:t>
            </a:r>
          </a:p>
          <a:p>
            <a:r>
              <a:rPr lang="en-US" sz="1200" kern="1200" baseline="0" dirty="0" smtClean="0">
                <a:solidFill>
                  <a:schemeClr val="tx1"/>
                </a:solidFill>
                <a:latin typeface="+mn-lt"/>
                <a:ea typeface="+mn-ea"/>
                <a:cs typeface="+mn-cs"/>
              </a:rPr>
              <a:t>mortality varied by walking speed. Among faster walkers, those with elevated systolic BP (≥140</a:t>
            </a:r>
          </a:p>
          <a:p>
            <a:r>
              <a:rPr lang="en-US" sz="1200" kern="1200" baseline="0" dirty="0" smtClean="0">
                <a:solidFill>
                  <a:schemeClr val="tx1"/>
                </a:solidFill>
                <a:latin typeface="+mn-lt"/>
                <a:ea typeface="+mn-ea"/>
                <a:cs typeface="+mn-cs"/>
              </a:rPr>
              <a:t>mmHg) had a greater adjusted risk of mortality compared to those without (Hazard Ratio (HR):</a:t>
            </a:r>
          </a:p>
          <a:p>
            <a:r>
              <a:rPr lang="en-US" sz="1200" kern="1200" baseline="0" dirty="0" smtClean="0">
                <a:solidFill>
                  <a:schemeClr val="tx1"/>
                </a:solidFill>
                <a:latin typeface="+mn-lt"/>
                <a:ea typeface="+mn-ea"/>
                <a:cs typeface="+mn-cs"/>
              </a:rPr>
              <a:t>1.35, 95% confidence interval (CI): 1.03, 1.77). Among slower walkers, neither elevated systolic</a:t>
            </a:r>
          </a:p>
          <a:p>
            <a:r>
              <a:rPr lang="en-US" sz="1200" kern="1200" baseline="0" dirty="0" smtClean="0">
                <a:solidFill>
                  <a:schemeClr val="tx1"/>
                </a:solidFill>
                <a:latin typeface="+mn-lt"/>
                <a:ea typeface="+mn-ea"/>
                <a:cs typeface="+mn-cs"/>
              </a:rPr>
              <a:t>nor diastolic BP (≥90 mmHg) was associated with mortality. In participants who did not complete</a:t>
            </a:r>
          </a:p>
          <a:p>
            <a:r>
              <a:rPr lang="en-US" sz="1200" kern="1200" baseline="0" dirty="0" smtClean="0">
                <a:solidFill>
                  <a:schemeClr val="tx1"/>
                </a:solidFill>
                <a:latin typeface="+mn-lt"/>
                <a:ea typeface="+mn-ea"/>
                <a:cs typeface="+mn-cs"/>
              </a:rPr>
              <a:t>the walk test, elevated BP was strongly and independently associated with a lower risk of death:</a:t>
            </a:r>
          </a:p>
          <a:p>
            <a:r>
              <a:rPr lang="en-US" sz="1200" kern="1200" baseline="0" dirty="0" smtClean="0">
                <a:solidFill>
                  <a:schemeClr val="tx1"/>
                </a:solidFill>
                <a:latin typeface="+mn-lt"/>
                <a:ea typeface="+mn-ea"/>
                <a:cs typeface="+mn-cs"/>
              </a:rPr>
              <a:t>HR: 0.38, 95% CI: 0.23, 0.62 (systolic) and HR: 0.10, 95% CI: 0.01, 0.81 (diastolic).</a:t>
            </a:r>
          </a:p>
          <a:p>
            <a:r>
              <a:rPr lang="en-US" sz="1200" b="1" kern="1200" baseline="0" dirty="0" smtClean="0">
                <a:solidFill>
                  <a:schemeClr val="tx1"/>
                </a:solidFill>
                <a:latin typeface="+mn-lt"/>
                <a:ea typeface="+mn-ea"/>
                <a:cs typeface="+mn-cs"/>
              </a:rPr>
              <a:t>Conclusions—Walking speed could be a simple measure to identify elderly adults who are most</a:t>
            </a:r>
          </a:p>
          <a:p>
            <a:r>
              <a:rPr lang="en-US" sz="1200" kern="1200" baseline="0" dirty="0" smtClean="0">
                <a:solidFill>
                  <a:schemeClr val="tx1"/>
                </a:solidFill>
                <a:latin typeface="+mn-lt"/>
                <a:ea typeface="+mn-ea"/>
                <a:cs typeface="+mn-cs"/>
              </a:rPr>
              <a:t>at risk for adverse outcomes related to high BP.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Odden</a:t>
            </a:r>
            <a:r>
              <a:rPr lang="en-US" sz="1200" kern="1200" dirty="0" smtClean="0">
                <a:solidFill>
                  <a:schemeClr val="tx1"/>
                </a:solidFill>
                <a:latin typeface="+mn-lt"/>
                <a:ea typeface="+mn-ea"/>
                <a:cs typeface="+mn-cs"/>
              </a:rPr>
              <a:t> MC, Peralta CA, </a:t>
            </a:r>
            <a:r>
              <a:rPr lang="en-US" sz="1200" kern="1200" dirty="0" err="1" smtClean="0">
                <a:solidFill>
                  <a:schemeClr val="tx1"/>
                </a:solidFill>
                <a:latin typeface="+mn-lt"/>
                <a:ea typeface="+mn-ea"/>
                <a:cs typeface="+mn-cs"/>
              </a:rPr>
              <a:t>Haan</a:t>
            </a:r>
            <a:r>
              <a:rPr lang="en-US" sz="1200" kern="1200" dirty="0" smtClean="0">
                <a:solidFill>
                  <a:schemeClr val="tx1"/>
                </a:solidFill>
                <a:latin typeface="+mn-lt"/>
                <a:ea typeface="+mn-ea"/>
                <a:cs typeface="+mn-cs"/>
              </a:rPr>
              <a:t> MN, </a:t>
            </a:r>
            <a:r>
              <a:rPr lang="en-US" sz="1200" kern="1200" dirty="0" err="1" smtClean="0">
                <a:solidFill>
                  <a:schemeClr val="tx1"/>
                </a:solidFill>
                <a:latin typeface="+mn-lt"/>
                <a:ea typeface="+mn-ea"/>
                <a:cs typeface="+mn-cs"/>
              </a:rPr>
              <a:t>Covinsky</a:t>
            </a:r>
            <a:r>
              <a:rPr lang="en-US" sz="1200" kern="1200" dirty="0" smtClean="0">
                <a:solidFill>
                  <a:schemeClr val="tx1"/>
                </a:solidFill>
                <a:latin typeface="+mn-lt"/>
                <a:ea typeface="+mn-ea"/>
                <a:cs typeface="+mn-cs"/>
              </a:rPr>
              <a:t> KE. Rethinking the association of high blood pressure with mortality in elderly adults: the impact of frailty. </a:t>
            </a:r>
            <a:r>
              <a:rPr lang="en-US" sz="1200" i="1" kern="1200" dirty="0" smtClean="0">
                <a:solidFill>
                  <a:schemeClr val="tx1"/>
                </a:solidFill>
                <a:latin typeface="+mn-lt"/>
                <a:ea typeface="+mn-ea"/>
                <a:cs typeface="+mn-cs"/>
              </a:rPr>
              <a:t>Arch Intern Med</a:t>
            </a:r>
            <a:r>
              <a:rPr lang="en-US" sz="1200" kern="1200" dirty="0" smtClean="0">
                <a:solidFill>
                  <a:schemeClr val="tx1"/>
                </a:solidFill>
                <a:latin typeface="+mn-lt"/>
                <a:ea typeface="+mn-ea"/>
                <a:cs typeface="+mn-cs"/>
              </a:rPr>
              <a:t>. 2012;172:1162–1168.</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F899A68-BF0A-42FE-AD92-B58AAE48CDB4}" type="slidenum">
              <a:rPr lang="ru-RU" smtClean="0"/>
              <a:pPr/>
              <a:t>5</a:t>
            </a:fld>
            <a:endParaRPr lang="ru-RU"/>
          </a:p>
        </p:txBody>
      </p:sp>
    </p:spTree>
    <p:extLst>
      <p:ext uri="{BB962C8B-B14F-4D97-AF65-F5344CB8AC3E}">
        <p14:creationId xmlns:p14="http://schemas.microsoft.com/office/powerpoint/2010/main" val="199028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1 An illustration of how to weigh a “successfully prevented</a:t>
            </a:r>
          </a:p>
          <a:p>
            <a:r>
              <a:rPr lang="en-US" sz="1200" b="0" i="0" u="none" strike="noStrike" kern="1200" baseline="0" dirty="0" smtClean="0">
                <a:solidFill>
                  <a:schemeClr val="tx1"/>
                </a:solidFill>
                <a:latin typeface="+mn-lt"/>
                <a:ea typeface="+mn-ea"/>
                <a:cs typeface="+mn-cs"/>
              </a:rPr>
              <a:t>event”, showing two patients with identical cardiovascular risk profiles</a:t>
            </a:r>
          </a:p>
          <a:p>
            <a:r>
              <a:rPr lang="en-US" sz="1200" b="0" i="0" u="none" strike="noStrike" kern="1200" baseline="0" dirty="0" smtClean="0">
                <a:solidFill>
                  <a:schemeClr val="tx1"/>
                </a:solidFill>
                <a:latin typeface="+mn-lt"/>
                <a:ea typeface="+mn-ea"/>
                <a:cs typeface="+mn-cs"/>
              </a:rPr>
              <a:t>and their diverging trajectories based on guideline recommendations</a:t>
            </a:r>
          </a:p>
          <a:p>
            <a:r>
              <a:rPr lang="en-US" sz="1200" b="0" i="0" u="none" strike="noStrike" kern="1200" baseline="0" dirty="0" smtClean="0">
                <a:solidFill>
                  <a:schemeClr val="tx1"/>
                </a:solidFill>
                <a:latin typeface="+mn-lt"/>
                <a:ea typeface="+mn-ea"/>
                <a:cs typeface="+mn-cs"/>
              </a:rPr>
              <a:t>for statin therapy [8, 14–19]. </a:t>
            </a:r>
            <a:r>
              <a:rPr lang="en-US" sz="1200" b="0" i="1" u="none" strike="noStrike" kern="1200" baseline="0" dirty="0" smtClean="0">
                <a:solidFill>
                  <a:schemeClr val="tx1"/>
                </a:solidFill>
                <a:latin typeface="+mn-lt"/>
                <a:ea typeface="+mn-ea"/>
                <a:cs typeface="+mn-cs"/>
              </a:rPr>
              <a:t>TC </a:t>
            </a:r>
            <a:r>
              <a:rPr lang="en-US" sz="1200" b="0" i="0" u="none" strike="noStrike" kern="1200" baseline="0" dirty="0" smtClean="0">
                <a:solidFill>
                  <a:schemeClr val="tx1"/>
                </a:solidFill>
                <a:latin typeface="+mn-lt"/>
                <a:ea typeface="+mn-ea"/>
                <a:cs typeface="+mn-cs"/>
              </a:rPr>
              <a:t>triglycerides, </a:t>
            </a:r>
            <a:r>
              <a:rPr lang="en-US" sz="1200" b="0" i="1" u="none" strike="noStrike" kern="1200" baseline="0" dirty="0" smtClean="0">
                <a:solidFill>
                  <a:schemeClr val="tx1"/>
                </a:solidFill>
                <a:latin typeface="+mn-lt"/>
                <a:ea typeface="+mn-ea"/>
                <a:cs typeface="+mn-cs"/>
              </a:rPr>
              <a:t>HDL </a:t>
            </a:r>
            <a:r>
              <a:rPr lang="en-US" sz="1200" b="0" i="0" u="none" strike="noStrike" kern="1200" baseline="0" dirty="0" err="1" smtClean="0">
                <a:solidFill>
                  <a:schemeClr val="tx1"/>
                </a:solidFill>
                <a:latin typeface="+mn-lt"/>
                <a:ea typeface="+mn-ea"/>
                <a:cs typeface="+mn-cs"/>
              </a:rPr>
              <a:t>highdensity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lipoprotein, </a:t>
            </a:r>
            <a:r>
              <a:rPr lang="en-US" sz="1200" b="0" i="1" u="none" strike="noStrike" kern="1200" baseline="0" dirty="0" smtClean="0">
                <a:solidFill>
                  <a:schemeClr val="tx1"/>
                </a:solidFill>
                <a:latin typeface="+mn-lt"/>
                <a:ea typeface="+mn-ea"/>
                <a:cs typeface="+mn-cs"/>
              </a:rPr>
              <a:t>SBP </a:t>
            </a:r>
            <a:r>
              <a:rPr lang="en-US" sz="1200" b="0" i="0" u="none" strike="noStrike" kern="1200" baseline="0" dirty="0" smtClean="0">
                <a:solidFill>
                  <a:schemeClr val="tx1"/>
                </a:solidFill>
                <a:latin typeface="+mn-lt"/>
                <a:ea typeface="+mn-ea"/>
                <a:cs typeface="+mn-cs"/>
              </a:rPr>
              <a:t>systolic blood pressure, </a:t>
            </a:r>
            <a:r>
              <a:rPr lang="en-US" sz="1200" b="0" i="1" u="none" strike="noStrike" kern="1200" baseline="0" dirty="0" smtClean="0">
                <a:solidFill>
                  <a:schemeClr val="tx1"/>
                </a:solidFill>
                <a:latin typeface="+mn-lt"/>
                <a:ea typeface="+mn-ea"/>
                <a:cs typeface="+mn-cs"/>
              </a:rPr>
              <a:t>HTN </a:t>
            </a:r>
            <a:r>
              <a:rPr lang="en-US" sz="1200" b="0" i="0" u="none" strike="noStrike" kern="1200" baseline="0" dirty="0" smtClean="0">
                <a:solidFill>
                  <a:schemeClr val="tx1"/>
                </a:solidFill>
                <a:latin typeface="+mn-lt"/>
                <a:ea typeface="+mn-ea"/>
                <a:cs typeface="+mn-cs"/>
              </a:rPr>
              <a:t>hypertension,</a:t>
            </a:r>
          </a:p>
          <a:p>
            <a:r>
              <a:rPr lang="pt-BR" sz="1200" b="0" i="1" u="none" strike="noStrike" kern="1200" baseline="0" dirty="0" smtClean="0">
                <a:solidFill>
                  <a:schemeClr val="tx1"/>
                </a:solidFill>
                <a:latin typeface="+mn-lt"/>
                <a:ea typeface="+mn-ea"/>
                <a:cs typeface="+mn-cs"/>
              </a:rPr>
              <a:t>ASCVD </a:t>
            </a:r>
            <a:r>
              <a:rPr lang="pt-BR" sz="1200" b="0" i="0" u="none" strike="noStrike" kern="1200" baseline="0" dirty="0" smtClean="0">
                <a:solidFill>
                  <a:schemeClr val="tx1"/>
                </a:solidFill>
                <a:latin typeface="+mn-lt"/>
                <a:ea typeface="+mn-ea"/>
                <a:cs typeface="+mn-cs"/>
              </a:rPr>
              <a:t>atherosclerotic cardiovascular disease, </a:t>
            </a:r>
            <a:r>
              <a:rPr lang="pt-BR" sz="1200" b="0" i="1" u="none" strike="noStrike" kern="1200" baseline="0" dirty="0" smtClean="0">
                <a:solidFill>
                  <a:schemeClr val="tx1"/>
                </a:solidFill>
                <a:latin typeface="+mn-lt"/>
                <a:ea typeface="+mn-ea"/>
                <a:cs typeface="+mn-cs"/>
              </a:rPr>
              <a:t>OM </a:t>
            </a:r>
            <a:r>
              <a:rPr lang="pt-BR" sz="1200" b="0" i="0" u="none" strike="noStrike" kern="1200" baseline="0" dirty="0" smtClean="0">
                <a:solidFill>
                  <a:schemeClr val="tx1"/>
                </a:solidFill>
                <a:latin typeface="+mn-lt"/>
                <a:ea typeface="+mn-ea"/>
                <a:cs typeface="+mn-cs"/>
              </a:rPr>
              <a:t>diabetes, </a:t>
            </a:r>
            <a:r>
              <a:rPr lang="pt-BR" sz="1200" b="0" i="1" u="none" strike="noStrike" kern="1200" baseline="0" dirty="0" smtClean="0">
                <a:solidFill>
                  <a:schemeClr val="tx1"/>
                </a:solidFill>
                <a:latin typeface="+mn-lt"/>
                <a:ea typeface="+mn-ea"/>
                <a:cs typeface="+mn-cs"/>
              </a:rPr>
              <a:t>CV</a:t>
            </a:r>
          </a:p>
          <a:p>
            <a:r>
              <a:rPr lang="en-US" sz="1200" b="0" i="0" u="none" strike="noStrike" kern="1200" baseline="0" dirty="0" smtClean="0">
                <a:solidFill>
                  <a:schemeClr val="tx1"/>
                </a:solidFill>
                <a:latin typeface="+mn-lt"/>
                <a:ea typeface="+mn-ea"/>
                <a:cs typeface="+mn-cs"/>
              </a:rPr>
              <a:t>cardiovascular, </a:t>
            </a:r>
            <a:r>
              <a:rPr lang="en-US" sz="1200" b="0" i="1"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primary, </a:t>
            </a:r>
            <a:r>
              <a:rPr lang="en-US" sz="1200" b="0" i="1"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Secondary, </a:t>
            </a:r>
            <a:r>
              <a:rPr lang="en-US" sz="1200" b="0" i="1" u="none" strike="noStrike" kern="1200" baseline="0" dirty="0" smtClean="0">
                <a:solidFill>
                  <a:schemeClr val="tx1"/>
                </a:solidFill>
                <a:latin typeface="+mn-lt"/>
                <a:ea typeface="+mn-ea"/>
                <a:cs typeface="+mn-cs"/>
              </a:rPr>
              <a:t>CVD </a:t>
            </a:r>
            <a:r>
              <a:rPr lang="en-US" sz="1200" b="0" i="0" u="none" strike="noStrike" kern="1200" baseline="0" dirty="0" smtClean="0">
                <a:solidFill>
                  <a:schemeClr val="tx1"/>
                </a:solidFill>
                <a:latin typeface="+mn-lt"/>
                <a:ea typeface="+mn-ea"/>
                <a:cs typeface="+mn-cs"/>
              </a:rPr>
              <a:t>cardiovascular disease,</a:t>
            </a:r>
          </a:p>
          <a:p>
            <a:r>
              <a:rPr lang="en-US" sz="1200" b="0" i="1" u="none" strike="noStrike" kern="1200" baseline="0" dirty="0" smtClean="0">
                <a:solidFill>
                  <a:schemeClr val="tx1"/>
                </a:solidFill>
                <a:latin typeface="+mn-lt"/>
                <a:ea typeface="+mn-ea"/>
                <a:cs typeface="+mn-cs"/>
              </a:rPr>
              <a:t>CCS </a:t>
            </a:r>
            <a:r>
              <a:rPr lang="en-US" sz="1200" b="0" i="0" u="none" strike="noStrike" kern="1200" baseline="0" dirty="0" smtClean="0">
                <a:solidFill>
                  <a:schemeClr val="tx1"/>
                </a:solidFill>
                <a:latin typeface="+mn-lt"/>
                <a:ea typeface="+mn-ea"/>
                <a:cs typeface="+mn-cs"/>
              </a:rPr>
              <a:t>Canadian Cardiovascular Society, </a:t>
            </a:r>
            <a:r>
              <a:rPr lang="en-US" sz="1200" b="0" i="1" u="none" strike="noStrike" kern="1200" baseline="0" dirty="0" smtClean="0">
                <a:solidFill>
                  <a:schemeClr val="tx1"/>
                </a:solidFill>
                <a:latin typeface="+mn-lt"/>
                <a:ea typeface="+mn-ea"/>
                <a:cs typeface="+mn-cs"/>
              </a:rPr>
              <a:t>NICE-UK </a:t>
            </a:r>
            <a:r>
              <a:rPr lang="en-US" sz="1200" b="0" i="0" u="none" strike="noStrike" kern="1200" baseline="0" dirty="0" smtClean="0">
                <a:solidFill>
                  <a:schemeClr val="tx1"/>
                </a:solidFill>
                <a:latin typeface="+mn-lt"/>
                <a:ea typeface="+mn-ea"/>
                <a:cs typeface="+mn-cs"/>
              </a:rPr>
              <a:t>The National</a:t>
            </a:r>
          </a:p>
          <a:p>
            <a:r>
              <a:rPr lang="en-US" sz="1200" b="0" i="0" u="none" strike="noStrike" kern="1200" baseline="0" dirty="0" smtClean="0">
                <a:solidFill>
                  <a:schemeClr val="tx1"/>
                </a:solidFill>
                <a:latin typeface="+mn-lt"/>
                <a:ea typeface="+mn-ea"/>
                <a:cs typeface="+mn-cs"/>
              </a:rPr>
              <a:t>Institute for Health and Care Excellence United Kingdom, </a:t>
            </a:r>
            <a:r>
              <a:rPr lang="en-US" sz="1200" b="0" i="1" u="none" strike="noStrike" kern="1200" baseline="0" dirty="0" smtClean="0">
                <a:solidFill>
                  <a:schemeClr val="tx1"/>
                </a:solidFill>
                <a:latin typeface="+mn-lt"/>
                <a:ea typeface="+mn-ea"/>
                <a:cs typeface="+mn-cs"/>
              </a:rPr>
              <a:t>USPSTF</a:t>
            </a:r>
          </a:p>
          <a:p>
            <a:r>
              <a:rPr lang="en-US" sz="1200" b="0" i="0" u="none" strike="noStrike" kern="1200" baseline="0" dirty="0" smtClean="0">
                <a:solidFill>
                  <a:schemeClr val="tx1"/>
                </a:solidFill>
                <a:latin typeface="+mn-lt"/>
                <a:ea typeface="+mn-ea"/>
                <a:cs typeface="+mn-cs"/>
              </a:rPr>
              <a:t>United States Preventative Services Task Force, </a:t>
            </a:r>
            <a:r>
              <a:rPr lang="en-US" sz="1200" b="0" i="1" u="none" strike="noStrike" kern="1200" baseline="0" dirty="0" smtClean="0">
                <a:solidFill>
                  <a:schemeClr val="tx1"/>
                </a:solidFill>
                <a:latin typeface="+mn-lt"/>
                <a:ea typeface="+mn-ea"/>
                <a:cs typeface="+mn-cs"/>
              </a:rPr>
              <a:t>AHA/ACC </a:t>
            </a:r>
            <a:r>
              <a:rPr lang="en-US" sz="1200" b="0" i="0" u="none" strike="noStrike" kern="1200" baseline="0" dirty="0" smtClean="0">
                <a:solidFill>
                  <a:schemeClr val="tx1"/>
                </a:solidFill>
                <a:latin typeface="+mn-lt"/>
                <a:ea typeface="+mn-ea"/>
                <a:cs typeface="+mn-cs"/>
              </a:rPr>
              <a:t>American</a:t>
            </a:r>
          </a:p>
          <a:p>
            <a:r>
              <a:rPr lang="en-US" sz="1200" b="0" i="0" u="none" strike="noStrike" kern="1200" baseline="0" dirty="0" smtClean="0">
                <a:solidFill>
                  <a:schemeClr val="tx1"/>
                </a:solidFill>
                <a:latin typeface="+mn-lt"/>
                <a:ea typeface="+mn-ea"/>
                <a:cs typeface="+mn-cs"/>
              </a:rPr>
              <a:t>Heart Association/American Cardiology Association, </a:t>
            </a:r>
            <a:r>
              <a:rPr lang="en-US" sz="1200" b="0" i="1" u="none" strike="noStrike" kern="1200" baseline="0" dirty="0" smtClean="0">
                <a:solidFill>
                  <a:schemeClr val="tx1"/>
                </a:solidFill>
                <a:latin typeface="+mn-lt"/>
                <a:ea typeface="+mn-ea"/>
                <a:cs typeface="+mn-cs"/>
              </a:rPr>
              <a:t>ESC/EAS</a:t>
            </a:r>
          </a:p>
          <a:p>
            <a:r>
              <a:rPr lang="en-US" sz="1200" b="0" i="0" u="none" strike="noStrike" kern="1200" baseline="0" dirty="0" smtClean="0">
                <a:solidFill>
                  <a:schemeClr val="tx1"/>
                </a:solidFill>
                <a:latin typeface="+mn-lt"/>
                <a:ea typeface="+mn-ea"/>
                <a:cs typeface="+mn-cs"/>
              </a:rPr>
              <a:t>European Society of Cardiology/European Atherosclerosis Society,</a:t>
            </a:r>
          </a:p>
          <a:p>
            <a:r>
              <a:rPr lang="en-US" sz="1200" b="0" i="1" u="none" strike="noStrike" kern="1200" baseline="0" dirty="0" smtClean="0">
                <a:solidFill>
                  <a:schemeClr val="tx1"/>
                </a:solidFill>
                <a:latin typeface="+mn-lt"/>
                <a:ea typeface="+mn-ea"/>
                <a:cs typeface="+mn-cs"/>
              </a:rPr>
              <a:t>VA/DoD </a:t>
            </a:r>
            <a:r>
              <a:rPr lang="en-US" sz="1200" b="0" i="0" u="none" strike="noStrike" kern="1200" baseline="0" dirty="0" smtClean="0">
                <a:solidFill>
                  <a:schemeClr val="tx1"/>
                </a:solidFill>
                <a:latin typeface="+mn-lt"/>
                <a:ea typeface="+mn-ea"/>
                <a:cs typeface="+mn-cs"/>
              </a:rPr>
              <a:t>Veterans Affairs/Department of Defense. </a:t>
            </a:r>
            <a:r>
              <a:rPr lang="en-US" sz="1200" b="0" i="0" u="none" strike="noStrike" kern="1200" baseline="0" dirty="0" err="1" smtClean="0">
                <a:solidFill>
                  <a:schemeClr val="tx1"/>
                </a:solidFill>
                <a:latin typeface="+mn-lt"/>
                <a:ea typeface="+mn-ea"/>
                <a:cs typeface="+mn-cs"/>
              </a:rPr>
              <a:t>aIf</a:t>
            </a:r>
            <a:r>
              <a:rPr lang="en-US" sz="1200" b="0" i="0" u="none" strike="noStrike" kern="1200" baseline="0" dirty="0" smtClean="0">
                <a:solidFill>
                  <a:schemeClr val="tx1"/>
                </a:solidFill>
                <a:latin typeface="+mn-lt"/>
                <a:ea typeface="+mn-ea"/>
                <a:cs typeface="+mn-cs"/>
              </a:rPr>
              <a:t> 10-year risk calculated</a:t>
            </a:r>
          </a:p>
          <a:p>
            <a:r>
              <a:rPr lang="en-US" sz="1200" b="0" i="0" u="none" strike="noStrike" kern="1200" baseline="0" dirty="0" smtClean="0">
                <a:solidFill>
                  <a:schemeClr val="tx1"/>
                </a:solidFill>
                <a:latin typeface="+mn-lt"/>
                <a:ea typeface="+mn-ea"/>
                <a:cs typeface="+mn-cs"/>
              </a:rPr>
              <a:t>using the Pooled Cohort Equation. </a:t>
            </a:r>
            <a:r>
              <a:rPr lang="en-US" sz="1200" b="0" i="0" u="none" strike="noStrike" kern="1200" baseline="0" dirty="0" err="1" smtClean="0">
                <a:solidFill>
                  <a:schemeClr val="tx1"/>
                </a:solidFill>
                <a:latin typeface="+mn-lt"/>
                <a:ea typeface="+mn-ea"/>
                <a:cs typeface="+mn-cs"/>
              </a:rPr>
              <a:t>bRoyalty</a:t>
            </a:r>
            <a:r>
              <a:rPr lang="en-US" sz="1200" b="0" i="0" u="none" strike="noStrike" kern="1200" baseline="0" dirty="0" smtClean="0">
                <a:solidFill>
                  <a:schemeClr val="tx1"/>
                </a:solidFill>
                <a:latin typeface="+mn-lt"/>
                <a:ea typeface="+mn-ea"/>
                <a:cs typeface="+mn-cs"/>
              </a:rPr>
              <a:t>-free image titled</a:t>
            </a:r>
          </a:p>
          <a:p>
            <a:r>
              <a:rPr lang="en-US" sz="1200" b="0" i="0" u="none" strike="noStrike" kern="1200" baseline="0" dirty="0" smtClean="0">
                <a:solidFill>
                  <a:schemeClr val="tx1"/>
                </a:solidFill>
                <a:latin typeface="+mn-lt"/>
                <a:ea typeface="+mn-ea"/>
                <a:cs typeface="+mn-cs"/>
              </a:rPr>
              <a:t>“person” by </a:t>
            </a:r>
            <a:r>
              <a:rPr lang="en-US" sz="1200" b="0" i="0" u="none" strike="noStrike" kern="1200" baseline="0" dirty="0" err="1" smtClean="0">
                <a:solidFill>
                  <a:schemeClr val="tx1"/>
                </a:solidFill>
                <a:latin typeface="+mn-lt"/>
                <a:ea typeface="+mn-ea"/>
                <a:cs typeface="+mn-cs"/>
              </a:rPr>
              <a:t>Vaibhav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Radhakrishnan</a:t>
            </a:r>
            <a:r>
              <a:rPr lang="en-US" sz="1200" b="0" i="0" u="none" strike="noStrike" kern="1200" baseline="0" dirty="0" smtClean="0">
                <a:solidFill>
                  <a:schemeClr val="tx1"/>
                </a:solidFill>
                <a:latin typeface="+mn-lt"/>
                <a:ea typeface="+mn-ea"/>
                <a:cs typeface="+mn-cs"/>
              </a:rPr>
              <a:t> from the Noun Project. </a:t>
            </a:r>
            <a:r>
              <a:rPr lang="en-US" sz="1200" b="0" i="0" u="none" strike="noStrike" kern="1200" baseline="0" dirty="0" err="1" smtClean="0">
                <a:solidFill>
                  <a:schemeClr val="tx1"/>
                </a:solidFill>
                <a:latin typeface="+mn-lt"/>
                <a:ea typeface="+mn-ea"/>
                <a:cs typeface="+mn-cs"/>
              </a:rPr>
              <a:t>cRecommend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patient A as per CCS, NICE-UK, and USPSTF. </a:t>
            </a:r>
            <a:r>
              <a:rPr lang="en-US" sz="1200" b="0" i="0" u="none" strike="noStrike" kern="1200" baseline="0" dirty="0" err="1" smtClean="0">
                <a:solidFill>
                  <a:schemeClr val="tx1"/>
                </a:solidFill>
                <a:latin typeface="+mn-lt"/>
                <a:ea typeface="+mn-ea"/>
                <a:cs typeface="+mn-cs"/>
              </a:rPr>
              <a:t>dRecommend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patient Bas per ACC/AHA, AHA/ACC, ESC/EAS and VA/</a:t>
            </a:r>
          </a:p>
          <a:p>
            <a:r>
              <a:rPr lang="en-US" sz="1200" b="0" i="0" u="none" strike="noStrike" kern="1200" baseline="0" dirty="0" smtClean="0">
                <a:solidFill>
                  <a:schemeClr val="tx1"/>
                </a:solidFill>
                <a:latin typeface="+mn-lt"/>
                <a:ea typeface="+mn-ea"/>
                <a:cs typeface="+mn-cs"/>
              </a:rPr>
              <a:t>DoD. </a:t>
            </a:r>
            <a:r>
              <a:rPr lang="en-US" sz="1200" b="0" i="0" u="none" strike="noStrike" kern="1200" baseline="0" dirty="0" err="1" smtClean="0">
                <a:solidFill>
                  <a:schemeClr val="tx1"/>
                </a:solidFill>
                <a:latin typeface="+mn-lt"/>
                <a:ea typeface="+mn-ea"/>
                <a:cs typeface="+mn-cs"/>
              </a:rPr>
              <a:t>eRecommend</a:t>
            </a:r>
            <a:r>
              <a:rPr lang="en-US" sz="1200" b="0" i="0" u="none" strike="noStrike" kern="1200" baseline="0" dirty="0" smtClean="0">
                <a:solidFill>
                  <a:schemeClr val="tx1"/>
                </a:solidFill>
                <a:latin typeface="+mn-lt"/>
                <a:ea typeface="+mn-ea"/>
                <a:cs typeface="+mn-cs"/>
              </a:rPr>
              <a:t> for patient Bas </a:t>
            </a:r>
            <a:r>
              <a:rPr lang="en-US" sz="1200" b="0" i="0" u="none" strike="noStrike" kern="1200" baseline="0" dirty="0" err="1" smtClean="0">
                <a:solidFill>
                  <a:schemeClr val="tx1"/>
                </a:solidFill>
                <a:latin typeface="+mn-lt"/>
                <a:ea typeface="+mn-ea"/>
                <a:cs typeface="+mn-cs"/>
              </a:rPr>
              <a:t>er</a:t>
            </a:r>
            <a:r>
              <a:rPr lang="en-US" sz="1200" b="0" i="0" u="none" strike="noStrike" kern="1200" baseline="0" dirty="0" smtClean="0">
                <a:solidFill>
                  <a:schemeClr val="tx1"/>
                </a:solidFill>
                <a:latin typeface="+mn-lt"/>
                <a:ea typeface="+mn-ea"/>
                <a:cs typeface="+mn-cs"/>
              </a:rPr>
              <a:t> ACC/AHA, AHA/ACC, CCS,</a:t>
            </a:r>
          </a:p>
          <a:p>
            <a:r>
              <a:rPr lang="en-US" sz="1200" b="0" i="0" u="none" strike="noStrike" kern="1200" baseline="0" dirty="0" smtClean="0">
                <a:solidFill>
                  <a:schemeClr val="tx1"/>
                </a:solidFill>
                <a:latin typeface="+mn-lt"/>
                <a:ea typeface="+mn-ea"/>
                <a:cs typeface="+mn-cs"/>
              </a:rPr>
              <a:t>ESC/EAS, NICE-UK, and USPSTF (all guidelines except VA/DoD)</a:t>
            </a:r>
            <a:endParaRPr lang="ru-RU" dirty="0"/>
          </a:p>
        </p:txBody>
      </p:sp>
      <p:sp>
        <p:nvSpPr>
          <p:cNvPr id="4" name="Номер слайда 3"/>
          <p:cNvSpPr>
            <a:spLocks noGrp="1"/>
          </p:cNvSpPr>
          <p:nvPr>
            <p:ph type="sldNum" sz="quarter" idx="10"/>
          </p:nvPr>
        </p:nvSpPr>
        <p:spPr/>
        <p:txBody>
          <a:bodyPr/>
          <a:lstStyle/>
          <a:p>
            <a:fld id="{666895A5-FC28-4E56-A39F-A2D32C0077CD}" type="slidenum">
              <a:rPr lang="ru-RU" smtClean="0"/>
              <a:t>22</a:t>
            </a:fld>
            <a:endParaRPr lang="ru-RU"/>
          </a:p>
        </p:txBody>
      </p:sp>
    </p:spTree>
    <p:extLst>
      <p:ext uri="{BB962C8B-B14F-4D97-AF65-F5344CB8AC3E}">
        <p14:creationId xmlns:p14="http://schemas.microsoft.com/office/powerpoint/2010/main" val="296525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r>
              <a:rPr lang="en-US" sz="1200" b="1" i="0" u="none" strike="noStrike" kern="1200" baseline="0" dirty="0" smtClean="0">
                <a:solidFill>
                  <a:schemeClr val="tx1"/>
                </a:solidFill>
                <a:latin typeface="+mn-lt"/>
                <a:ea typeface="+mn-ea"/>
                <a:cs typeface="+mn-cs"/>
              </a:rPr>
              <a:t>Efficacy and safety of statin therapy in older people:</a:t>
            </a:r>
          </a:p>
          <a:p>
            <a:r>
              <a:rPr lang="en-US" sz="1200" b="1" i="0" u="none" strike="noStrike" kern="1200" baseline="0" dirty="0" smtClean="0">
                <a:solidFill>
                  <a:schemeClr val="tx1"/>
                </a:solidFill>
                <a:latin typeface="+mn-lt"/>
                <a:ea typeface="+mn-ea"/>
                <a:cs typeface="+mn-cs"/>
              </a:rPr>
              <a:t>a meta-analysis of individual participant data from</a:t>
            </a:r>
          </a:p>
          <a:p>
            <a:r>
              <a:rPr lang="en-US" sz="1200" b="1" i="0" u="none" strike="noStrike" kern="1200" baseline="0" dirty="0" smtClean="0">
                <a:solidFill>
                  <a:schemeClr val="tx1"/>
                </a:solidFill>
                <a:latin typeface="+mn-lt"/>
                <a:ea typeface="+mn-ea"/>
                <a:cs typeface="+mn-cs"/>
              </a:rPr>
              <a:t>28 </a:t>
            </a:r>
            <a:r>
              <a:rPr lang="en-US" sz="1200" b="1" i="0" u="none" strike="noStrike" kern="1200" baseline="0" dirty="0" err="1" smtClean="0">
                <a:solidFill>
                  <a:schemeClr val="tx1"/>
                </a:solidFill>
                <a:latin typeface="+mn-lt"/>
                <a:ea typeface="+mn-ea"/>
                <a:cs typeface="+mn-cs"/>
              </a:rPr>
              <a:t>randomised</a:t>
            </a:r>
            <a:r>
              <a:rPr lang="en-US" sz="1200" b="1" i="0" u="none" strike="noStrike" kern="1200" baseline="0" dirty="0" smtClean="0">
                <a:solidFill>
                  <a:schemeClr val="tx1"/>
                </a:solidFill>
                <a:latin typeface="+mn-lt"/>
                <a:ea typeface="+mn-ea"/>
                <a:cs typeface="+mn-cs"/>
              </a:rPr>
              <a:t> controlled trials</a:t>
            </a:r>
          </a:p>
          <a:p>
            <a:r>
              <a:rPr lang="en-US" sz="1200" b="0" i="1" u="none" strike="noStrike" kern="1200" baseline="0" dirty="0" smtClean="0">
                <a:solidFill>
                  <a:schemeClr val="tx1"/>
                </a:solidFill>
                <a:latin typeface="+mn-lt"/>
                <a:ea typeface="+mn-ea"/>
                <a:cs typeface="+mn-cs"/>
              </a:rPr>
              <a:t>Cholesterol Treatment </a:t>
            </a:r>
            <a:r>
              <a:rPr lang="en-US" sz="1200" b="0" i="1" u="none" strike="noStrike" kern="1200" baseline="0" dirty="0" err="1" smtClean="0">
                <a:solidFill>
                  <a:schemeClr val="tx1"/>
                </a:solidFill>
                <a:latin typeface="+mn-lt"/>
                <a:ea typeface="+mn-ea"/>
                <a:cs typeface="+mn-cs"/>
              </a:rPr>
              <a:t>Trialists</a:t>
            </a:r>
            <a:r>
              <a:rPr lang="en-US" sz="1200" b="0" i="1" u="none" strike="noStrike" kern="1200" baseline="0" dirty="0" smtClean="0">
                <a:solidFill>
                  <a:schemeClr val="tx1"/>
                </a:solidFill>
                <a:latin typeface="+mn-lt"/>
                <a:ea typeface="+mn-ea"/>
                <a:cs typeface="+mn-cs"/>
              </a:rPr>
              <a:t>’ Collaboration*</a:t>
            </a:r>
          </a:p>
          <a:p>
            <a:r>
              <a:rPr lang="en-US" sz="1200" b="1" i="0" u="none" strike="noStrike" kern="1200" baseline="0" dirty="0" smtClean="0">
                <a:solidFill>
                  <a:schemeClr val="tx1"/>
                </a:solidFill>
                <a:latin typeface="+mn-lt"/>
                <a:ea typeface="+mn-ea"/>
                <a:cs typeface="+mn-cs"/>
              </a:rPr>
              <a:t>Summary</a:t>
            </a:r>
          </a:p>
          <a:p>
            <a:r>
              <a:rPr lang="en-US" sz="1200" b="1" i="0" u="none" strike="noStrike" kern="1200" baseline="0" dirty="0" smtClean="0">
                <a:solidFill>
                  <a:schemeClr val="tx1"/>
                </a:solidFill>
                <a:latin typeface="+mn-lt"/>
                <a:ea typeface="+mn-ea"/>
                <a:cs typeface="+mn-cs"/>
              </a:rPr>
              <a:t>Background Statin therapy has been shown to reduce major vascular events and vascular mortality in a wide range of</a:t>
            </a:r>
          </a:p>
          <a:p>
            <a:r>
              <a:rPr lang="en-US" sz="1200" b="1" i="0" u="none" strike="noStrike" kern="1200" baseline="0" dirty="0" smtClean="0">
                <a:solidFill>
                  <a:schemeClr val="tx1"/>
                </a:solidFill>
                <a:latin typeface="+mn-lt"/>
                <a:ea typeface="+mn-ea"/>
                <a:cs typeface="+mn-cs"/>
              </a:rPr>
              <a:t>individuals, but there is uncertainty about its efficacy and safety among older people. We undertook a meta-analysis</a:t>
            </a:r>
          </a:p>
          <a:p>
            <a:r>
              <a:rPr lang="en-US" sz="1200" b="1" i="0" u="none" strike="noStrike" kern="1200" baseline="0" dirty="0" smtClean="0">
                <a:solidFill>
                  <a:schemeClr val="tx1"/>
                </a:solidFill>
                <a:latin typeface="+mn-lt"/>
                <a:ea typeface="+mn-ea"/>
                <a:cs typeface="+mn-cs"/>
              </a:rPr>
              <a:t>of data from all large statin trials to compare the effects of statin therapy at different ages.</a:t>
            </a:r>
          </a:p>
          <a:p>
            <a:r>
              <a:rPr lang="en-US" sz="1200" b="1" i="0" u="none" strike="noStrike" kern="1200" baseline="0" dirty="0" smtClean="0">
                <a:solidFill>
                  <a:schemeClr val="tx1"/>
                </a:solidFill>
                <a:latin typeface="+mn-lt"/>
                <a:ea typeface="+mn-ea"/>
                <a:cs typeface="+mn-cs"/>
              </a:rPr>
              <a:t>Methods In this meta-analysis, </a:t>
            </a:r>
            <a:r>
              <a:rPr lang="en-US" sz="1200" b="1" i="0" u="none" strike="noStrike" kern="1200" baseline="0" dirty="0" err="1" smtClean="0">
                <a:solidFill>
                  <a:schemeClr val="tx1"/>
                </a:solidFill>
                <a:latin typeface="+mn-lt"/>
                <a:ea typeface="+mn-ea"/>
                <a:cs typeface="+mn-cs"/>
              </a:rPr>
              <a:t>randomised</a:t>
            </a:r>
            <a:r>
              <a:rPr lang="en-US" sz="1200" b="1" i="0" u="none" strike="noStrike" kern="1200" baseline="0" dirty="0" smtClean="0">
                <a:solidFill>
                  <a:schemeClr val="tx1"/>
                </a:solidFill>
                <a:latin typeface="+mn-lt"/>
                <a:ea typeface="+mn-ea"/>
                <a:cs typeface="+mn-cs"/>
              </a:rPr>
              <a:t> trials of statin therapy were eligible if they aimed to recruit at least</a:t>
            </a:r>
          </a:p>
          <a:p>
            <a:r>
              <a:rPr lang="en-US" sz="1200" b="1" i="0" u="none" strike="noStrike" kern="1200" baseline="0" dirty="0" smtClean="0">
                <a:solidFill>
                  <a:schemeClr val="tx1"/>
                </a:solidFill>
                <a:latin typeface="+mn-lt"/>
                <a:ea typeface="+mn-ea"/>
                <a:cs typeface="+mn-cs"/>
              </a:rPr>
              <a:t>1000 participants with a scheduled treatment duration of at least 2 years. We </a:t>
            </a:r>
            <a:r>
              <a:rPr lang="en-US" sz="1200" b="1" i="0" u="none" strike="noStrike" kern="1200" baseline="0" dirty="0" err="1" smtClean="0">
                <a:solidFill>
                  <a:schemeClr val="tx1"/>
                </a:solidFill>
                <a:latin typeface="+mn-lt"/>
                <a:ea typeface="+mn-ea"/>
                <a:cs typeface="+mn-cs"/>
              </a:rPr>
              <a:t>analysed</a:t>
            </a:r>
            <a:r>
              <a:rPr lang="en-US" sz="1200" b="1" i="0" u="none" strike="noStrike" kern="1200" baseline="0" dirty="0" smtClean="0">
                <a:solidFill>
                  <a:schemeClr val="tx1"/>
                </a:solidFill>
                <a:latin typeface="+mn-lt"/>
                <a:ea typeface="+mn-ea"/>
                <a:cs typeface="+mn-cs"/>
              </a:rPr>
              <a:t> individual participant data</a:t>
            </a:r>
          </a:p>
          <a:p>
            <a:r>
              <a:rPr lang="en-US" sz="1200" b="1" i="0" u="none" strike="noStrike" kern="1200" baseline="0" dirty="0" smtClean="0">
                <a:solidFill>
                  <a:schemeClr val="tx1"/>
                </a:solidFill>
                <a:latin typeface="+mn-lt"/>
                <a:ea typeface="+mn-ea"/>
                <a:cs typeface="+mn-cs"/>
              </a:rPr>
              <a:t>from 22 trials (n=134 537) and detailed summary data from one trial (n=12 705) of statin therapy versus control,</a:t>
            </a:r>
          </a:p>
          <a:p>
            <a:r>
              <a:rPr lang="en-US" sz="1200" b="1" i="0" u="none" strike="noStrike" kern="1200" baseline="0" dirty="0" smtClean="0">
                <a:solidFill>
                  <a:schemeClr val="tx1"/>
                </a:solidFill>
                <a:latin typeface="+mn-lt"/>
                <a:ea typeface="+mn-ea"/>
                <a:cs typeface="+mn-cs"/>
              </a:rPr>
              <a:t>plus individual participant data from five trials of more intensive versus less intensive statin therapy (n=39 612).</a:t>
            </a:r>
          </a:p>
          <a:p>
            <a:r>
              <a:rPr lang="en-US" sz="1200" b="1" i="0" u="none" strike="noStrike" kern="1200" baseline="0" dirty="0" smtClean="0">
                <a:solidFill>
                  <a:schemeClr val="tx1"/>
                </a:solidFill>
                <a:latin typeface="+mn-lt"/>
                <a:ea typeface="+mn-ea"/>
                <a:cs typeface="+mn-cs"/>
              </a:rPr>
              <a:t>We subdivided participants into six age groups (55 years or younger, 56–60 years, 61–65 years, 66–70 years,</a:t>
            </a:r>
          </a:p>
          <a:p>
            <a:r>
              <a:rPr lang="en-US" sz="1200" b="1" i="0" u="none" strike="noStrike" kern="1200" baseline="0" dirty="0" smtClean="0">
                <a:solidFill>
                  <a:schemeClr val="tx1"/>
                </a:solidFill>
                <a:latin typeface="+mn-lt"/>
                <a:ea typeface="+mn-ea"/>
                <a:cs typeface="+mn-cs"/>
              </a:rPr>
              <a:t>71–75 years, and older than 75 years). We estimated effects on major vascular events (</a:t>
            </a:r>
            <a:r>
              <a:rPr lang="en-US" sz="1200" b="1" i="0" u="none" strike="noStrike" kern="1200" baseline="0" dirty="0" err="1" smtClean="0">
                <a:solidFill>
                  <a:schemeClr val="tx1"/>
                </a:solidFill>
                <a:latin typeface="+mn-lt"/>
                <a:ea typeface="+mn-ea"/>
                <a:cs typeface="+mn-cs"/>
              </a:rPr>
              <a:t>ie</a:t>
            </a:r>
            <a:r>
              <a:rPr lang="en-US" sz="1200" b="1" i="0" u="none" strike="noStrike" kern="1200" baseline="0" dirty="0" smtClean="0">
                <a:solidFill>
                  <a:schemeClr val="tx1"/>
                </a:solidFill>
                <a:latin typeface="+mn-lt"/>
                <a:ea typeface="+mn-ea"/>
                <a:cs typeface="+mn-cs"/>
              </a:rPr>
              <a:t>, major coronary events,</a:t>
            </a:r>
          </a:p>
          <a:p>
            <a:r>
              <a:rPr lang="en-US" sz="1200" b="1" i="0" u="none" strike="noStrike" kern="1200" baseline="0" dirty="0" smtClean="0">
                <a:solidFill>
                  <a:schemeClr val="tx1"/>
                </a:solidFill>
                <a:latin typeface="+mn-lt"/>
                <a:ea typeface="+mn-ea"/>
                <a:cs typeface="+mn-cs"/>
              </a:rPr>
              <a:t>strokes, and coronary </a:t>
            </a:r>
            <a:r>
              <a:rPr lang="en-US" sz="1200" b="1" i="0" u="none" strike="noStrike" kern="1200" baseline="0" dirty="0" err="1" smtClean="0">
                <a:solidFill>
                  <a:schemeClr val="tx1"/>
                </a:solidFill>
                <a:latin typeface="+mn-lt"/>
                <a:ea typeface="+mn-ea"/>
                <a:cs typeface="+mn-cs"/>
              </a:rPr>
              <a:t>revascularisations</a:t>
            </a:r>
            <a:r>
              <a:rPr lang="en-US" sz="1200" b="1" i="0" u="none" strike="noStrike" kern="1200" baseline="0" dirty="0" smtClean="0">
                <a:solidFill>
                  <a:schemeClr val="tx1"/>
                </a:solidFill>
                <a:latin typeface="+mn-lt"/>
                <a:ea typeface="+mn-ea"/>
                <a:cs typeface="+mn-cs"/>
              </a:rPr>
              <a:t>), cause-specific mortality, and cancer incidence as the rate ratio (RR)</a:t>
            </a:r>
          </a:p>
          <a:p>
            <a:r>
              <a:rPr lang="en-US" sz="1200" b="1" i="0" u="none" strike="noStrike" kern="1200" baseline="0" dirty="0" smtClean="0">
                <a:solidFill>
                  <a:schemeClr val="tx1"/>
                </a:solidFill>
                <a:latin typeface="+mn-lt"/>
                <a:ea typeface="+mn-ea"/>
                <a:cs typeface="+mn-cs"/>
              </a:rPr>
              <a:t>per 1·0 </a:t>
            </a:r>
            <a:r>
              <a:rPr lang="en-US" sz="1200" b="1" i="0" u="none" strike="noStrike" kern="1200" baseline="0" dirty="0" err="1" smtClean="0">
                <a:solidFill>
                  <a:schemeClr val="tx1"/>
                </a:solidFill>
                <a:latin typeface="+mn-lt"/>
                <a:ea typeface="+mn-ea"/>
                <a:cs typeface="+mn-cs"/>
              </a:rPr>
              <a:t>mmol</a:t>
            </a:r>
            <a:r>
              <a:rPr lang="en-US" sz="1200" b="1" i="0" u="none" strike="noStrike" kern="1200" baseline="0" dirty="0" smtClean="0">
                <a:solidFill>
                  <a:schemeClr val="tx1"/>
                </a:solidFill>
                <a:latin typeface="+mn-lt"/>
                <a:ea typeface="+mn-ea"/>
                <a:cs typeface="+mn-cs"/>
              </a:rPr>
              <a:t>/L reduction in LDL cholesterol. We compared proportional risk reductions in different age</a:t>
            </a:r>
          </a:p>
          <a:p>
            <a:r>
              <a:rPr lang="en-US" sz="1200" b="1" i="0" u="none" strike="noStrike" kern="1200" baseline="0" dirty="0" smtClean="0">
                <a:solidFill>
                  <a:schemeClr val="tx1"/>
                </a:solidFill>
                <a:latin typeface="+mn-lt"/>
                <a:ea typeface="+mn-ea"/>
                <a:cs typeface="+mn-cs"/>
              </a:rPr>
              <a:t>subgroups by use of standard χ² tests for heterogeneity when there were two groups, or trend when there were</a:t>
            </a:r>
          </a:p>
          <a:p>
            <a:r>
              <a:rPr lang="en-US" sz="1200" b="1" i="0" u="none" strike="noStrike" kern="1200" baseline="0" dirty="0" smtClean="0">
                <a:solidFill>
                  <a:schemeClr val="tx1"/>
                </a:solidFill>
                <a:latin typeface="+mn-lt"/>
                <a:ea typeface="+mn-ea"/>
                <a:cs typeface="+mn-cs"/>
              </a:rPr>
              <a:t>more than two groups.</a:t>
            </a:r>
          </a:p>
          <a:p>
            <a:r>
              <a:rPr lang="en-US" sz="1200" b="1" i="0" u="none" strike="noStrike" kern="1200" baseline="0" dirty="0" smtClean="0">
                <a:solidFill>
                  <a:schemeClr val="tx1"/>
                </a:solidFill>
                <a:latin typeface="+mn-lt"/>
                <a:ea typeface="+mn-ea"/>
                <a:cs typeface="+mn-cs"/>
              </a:rPr>
              <a:t>Findings 14 483 (8%) of 186 854 participants in the 28 trials were older than 75 years at </a:t>
            </a:r>
            <a:r>
              <a:rPr lang="en-US" sz="1200" b="1" i="0" u="none" strike="noStrike" kern="1200" baseline="0" dirty="0" err="1" smtClean="0">
                <a:solidFill>
                  <a:schemeClr val="tx1"/>
                </a:solidFill>
                <a:latin typeface="+mn-lt"/>
                <a:ea typeface="+mn-ea"/>
                <a:cs typeface="+mn-cs"/>
              </a:rPr>
              <a:t>randomisation</a:t>
            </a:r>
            <a:r>
              <a:rPr lang="en-US" sz="1200" b="1" i="0" u="none" strike="noStrike" kern="1200" baseline="0" dirty="0" smtClean="0">
                <a:solidFill>
                  <a:schemeClr val="tx1"/>
                </a:solidFill>
                <a:latin typeface="+mn-lt"/>
                <a:ea typeface="+mn-ea"/>
                <a:cs typeface="+mn-cs"/>
              </a:rPr>
              <a:t>, and the</a:t>
            </a:r>
          </a:p>
          <a:p>
            <a:r>
              <a:rPr lang="en-US" sz="1200" b="1" i="0" u="none" strike="noStrike" kern="1200" baseline="0" dirty="0" smtClean="0">
                <a:solidFill>
                  <a:schemeClr val="tx1"/>
                </a:solidFill>
                <a:latin typeface="+mn-lt"/>
                <a:ea typeface="+mn-ea"/>
                <a:cs typeface="+mn-cs"/>
              </a:rPr>
              <a:t>median follow-up duration was 4·9 years. Overall, statin therapy or a more intensive statin regimen produced a</a:t>
            </a:r>
          </a:p>
          <a:p>
            <a:r>
              <a:rPr lang="en-US" sz="1200" b="1" i="0" u="none" strike="noStrike" kern="1200" baseline="0" dirty="0" smtClean="0">
                <a:solidFill>
                  <a:schemeClr val="tx1"/>
                </a:solidFill>
                <a:latin typeface="+mn-lt"/>
                <a:ea typeface="+mn-ea"/>
                <a:cs typeface="+mn-cs"/>
              </a:rPr>
              <a:t>21% (RR 0·79, 95% CI 0·77–0·81) proportional reduction in major vascular events per 1·0 </a:t>
            </a:r>
            <a:r>
              <a:rPr lang="en-US" sz="1200" b="1" i="0" u="none" strike="noStrike" kern="1200" baseline="0" dirty="0" err="1" smtClean="0">
                <a:solidFill>
                  <a:schemeClr val="tx1"/>
                </a:solidFill>
                <a:latin typeface="+mn-lt"/>
                <a:ea typeface="+mn-ea"/>
                <a:cs typeface="+mn-cs"/>
              </a:rPr>
              <a:t>mmol</a:t>
            </a:r>
            <a:r>
              <a:rPr lang="en-US" sz="1200" b="1" i="0" u="none" strike="noStrike" kern="1200" baseline="0" dirty="0" smtClean="0">
                <a:solidFill>
                  <a:schemeClr val="tx1"/>
                </a:solidFill>
                <a:latin typeface="+mn-lt"/>
                <a:ea typeface="+mn-ea"/>
                <a:cs typeface="+mn-cs"/>
              </a:rPr>
              <a:t>/L reduction in</a:t>
            </a:r>
          </a:p>
          <a:p>
            <a:r>
              <a:rPr lang="en-US" sz="1200" b="1" i="0" u="none" strike="noStrike" kern="1200" baseline="0" dirty="0" smtClean="0">
                <a:solidFill>
                  <a:schemeClr val="tx1"/>
                </a:solidFill>
                <a:latin typeface="+mn-lt"/>
                <a:ea typeface="+mn-ea"/>
                <a:cs typeface="+mn-cs"/>
              </a:rPr>
              <a:t>LDL cholesterol. We observed a significant reduction in major vascular events in all age groups. Although</a:t>
            </a:r>
          </a:p>
          <a:p>
            <a:r>
              <a:rPr lang="en-US" sz="1200" b="1" i="0" u="none" strike="noStrike" kern="1200" baseline="0" dirty="0" smtClean="0">
                <a:solidFill>
                  <a:schemeClr val="tx1"/>
                </a:solidFill>
                <a:latin typeface="+mn-lt"/>
                <a:ea typeface="+mn-ea"/>
                <a:cs typeface="+mn-cs"/>
              </a:rPr>
              <a:t>proportional reductions in major vascular events diminished slightly with age, this trend was not statistically</a:t>
            </a:r>
          </a:p>
          <a:p>
            <a:r>
              <a:rPr lang="en-US" sz="1200" b="1" i="0" u="none" strike="noStrike" kern="1200" baseline="0" dirty="0" smtClean="0">
                <a:solidFill>
                  <a:schemeClr val="tx1"/>
                </a:solidFill>
                <a:latin typeface="+mn-lt"/>
                <a:ea typeface="+mn-ea"/>
                <a:cs typeface="+mn-cs"/>
              </a:rPr>
              <a:t>significant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=0·06). Overall, statin or more intensive therapy yielded a 24% (RR 0·76, 95% CI 0·73–0·79)</a:t>
            </a:r>
          </a:p>
          <a:p>
            <a:r>
              <a:rPr lang="en-US" sz="1200" b="1" i="0" u="none" strike="noStrike" kern="1200" baseline="0" dirty="0" smtClean="0">
                <a:solidFill>
                  <a:schemeClr val="tx1"/>
                </a:solidFill>
                <a:latin typeface="+mn-lt"/>
                <a:ea typeface="+mn-ea"/>
                <a:cs typeface="+mn-cs"/>
              </a:rPr>
              <a:t>proportional reduction in major coronary events per 1·0 </a:t>
            </a:r>
            <a:r>
              <a:rPr lang="en-US" sz="1200" b="1" i="0" u="none" strike="noStrike" kern="1200" baseline="0" dirty="0" err="1" smtClean="0">
                <a:solidFill>
                  <a:schemeClr val="tx1"/>
                </a:solidFill>
                <a:latin typeface="+mn-lt"/>
                <a:ea typeface="+mn-ea"/>
                <a:cs typeface="+mn-cs"/>
              </a:rPr>
              <a:t>mmol</a:t>
            </a:r>
            <a:r>
              <a:rPr lang="en-US" sz="1200" b="1" i="0" u="none" strike="noStrike" kern="1200" baseline="0" dirty="0" smtClean="0">
                <a:solidFill>
                  <a:schemeClr val="tx1"/>
                </a:solidFill>
                <a:latin typeface="+mn-lt"/>
                <a:ea typeface="+mn-ea"/>
                <a:cs typeface="+mn-cs"/>
              </a:rPr>
              <a:t>/L reduction in LDL cholesterol, and with increasing</a:t>
            </a:r>
          </a:p>
          <a:p>
            <a:r>
              <a:rPr lang="en-US" sz="1200" b="1" i="0" u="none" strike="noStrike" kern="1200" baseline="0" dirty="0" smtClean="0">
                <a:solidFill>
                  <a:schemeClr val="tx1"/>
                </a:solidFill>
                <a:latin typeface="+mn-lt"/>
                <a:ea typeface="+mn-ea"/>
                <a:cs typeface="+mn-cs"/>
              </a:rPr>
              <a:t>age, we observed a trend towards smaller proportional risk reductions in major coronary events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=0·009). We</a:t>
            </a:r>
          </a:p>
          <a:p>
            <a:r>
              <a:rPr lang="en-US" sz="1200" b="1" i="0" u="none" strike="noStrike" kern="1200" baseline="0" dirty="0" smtClean="0">
                <a:solidFill>
                  <a:schemeClr val="tx1"/>
                </a:solidFill>
                <a:latin typeface="+mn-lt"/>
                <a:ea typeface="+mn-ea"/>
                <a:cs typeface="+mn-cs"/>
              </a:rPr>
              <a:t>observed a 25% (RR 0·75, 95% CI 0·73–0·78) proportional reduction in the risk of coronary </a:t>
            </a:r>
            <a:r>
              <a:rPr lang="en-US" sz="1200" b="1" i="0" u="none" strike="noStrike" kern="1200" baseline="0" dirty="0" err="1" smtClean="0">
                <a:solidFill>
                  <a:schemeClr val="tx1"/>
                </a:solidFill>
                <a:latin typeface="+mn-lt"/>
                <a:ea typeface="+mn-ea"/>
                <a:cs typeface="+mn-cs"/>
              </a:rPr>
              <a:t>revascularisation</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procedures with statin therapy or a more intensive statin regimen per 1·0 </a:t>
            </a:r>
            <a:r>
              <a:rPr lang="en-US" sz="1200" b="1" i="0" u="none" strike="noStrike" kern="1200" baseline="0" dirty="0" err="1" smtClean="0">
                <a:solidFill>
                  <a:schemeClr val="tx1"/>
                </a:solidFill>
                <a:latin typeface="+mn-lt"/>
                <a:ea typeface="+mn-ea"/>
                <a:cs typeface="+mn-cs"/>
              </a:rPr>
              <a:t>mmol</a:t>
            </a:r>
            <a:r>
              <a:rPr lang="en-US" sz="1200" b="1" i="0" u="none" strike="noStrike" kern="1200" baseline="0" dirty="0" smtClean="0">
                <a:solidFill>
                  <a:schemeClr val="tx1"/>
                </a:solidFill>
                <a:latin typeface="+mn-lt"/>
                <a:ea typeface="+mn-ea"/>
                <a:cs typeface="+mn-cs"/>
              </a:rPr>
              <a:t>/L lower LDL cholesterol, which</a:t>
            </a:r>
          </a:p>
          <a:p>
            <a:r>
              <a:rPr lang="en-US" sz="1200" b="1" i="0" u="none" strike="noStrike" kern="1200" baseline="0" dirty="0" smtClean="0">
                <a:solidFill>
                  <a:schemeClr val="tx1"/>
                </a:solidFill>
                <a:latin typeface="+mn-lt"/>
                <a:ea typeface="+mn-ea"/>
                <a:cs typeface="+mn-cs"/>
              </a:rPr>
              <a:t>did not differ significantly across age groups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=0·6). Similarly, the proportional reductions in stroke of any</a:t>
            </a:r>
          </a:p>
          <a:p>
            <a:r>
              <a:rPr lang="en-US" sz="1200" b="1" i="0" u="none" strike="noStrike" kern="1200" baseline="0" dirty="0" smtClean="0">
                <a:solidFill>
                  <a:schemeClr val="tx1"/>
                </a:solidFill>
                <a:latin typeface="+mn-lt"/>
                <a:ea typeface="+mn-ea"/>
                <a:cs typeface="+mn-cs"/>
              </a:rPr>
              <a:t>type (RR 0·84, 95% CI 0·80–0·89) did not differ significantly across age groups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=0·7). After exclusion of</a:t>
            </a:r>
          </a:p>
          <a:p>
            <a:r>
              <a:rPr lang="en-US" sz="1200" b="1" i="0" u="none" strike="noStrike" kern="1200" baseline="0" dirty="0" smtClean="0">
                <a:solidFill>
                  <a:schemeClr val="tx1"/>
                </a:solidFill>
                <a:latin typeface="+mn-lt"/>
                <a:ea typeface="+mn-ea"/>
                <a:cs typeface="+mn-cs"/>
              </a:rPr>
              <a:t>four trials which enrolled only patients with heart failure or undergoing renal dialysis (among whom statin therapy</a:t>
            </a:r>
          </a:p>
          <a:p>
            <a:r>
              <a:rPr lang="en-US" sz="1200" b="1" i="0" u="none" strike="noStrike" kern="1200" baseline="0" dirty="0" smtClean="0">
                <a:solidFill>
                  <a:schemeClr val="tx1"/>
                </a:solidFill>
                <a:latin typeface="+mn-lt"/>
                <a:ea typeface="+mn-ea"/>
                <a:cs typeface="+mn-cs"/>
              </a:rPr>
              <a:t>has not been shown to be effective), the trend to smaller proportional risk reductions with increasing age persisted</a:t>
            </a:r>
          </a:p>
          <a:p>
            <a:r>
              <a:rPr lang="en-US" sz="1200" b="1" i="0" u="none" strike="noStrike" kern="1200" baseline="0" dirty="0" smtClean="0">
                <a:solidFill>
                  <a:schemeClr val="tx1"/>
                </a:solidFill>
                <a:latin typeface="+mn-lt"/>
                <a:ea typeface="+mn-ea"/>
                <a:cs typeface="+mn-cs"/>
              </a:rPr>
              <a:t>for major coronary events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=0·01), and remained non-significant for major vascular events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=0·3).</a:t>
            </a:r>
          </a:p>
          <a:p>
            <a:r>
              <a:rPr lang="en-US" sz="1200" b="1" i="0" u="none" strike="noStrike" kern="1200" baseline="0" dirty="0" smtClean="0">
                <a:solidFill>
                  <a:schemeClr val="tx1"/>
                </a:solidFill>
                <a:latin typeface="+mn-lt"/>
                <a:ea typeface="+mn-ea"/>
                <a:cs typeface="+mn-cs"/>
              </a:rPr>
              <a:t>The proportional reduction in major vascular events was similar, irrespective of age, among patients with</a:t>
            </a:r>
          </a:p>
          <a:p>
            <a:r>
              <a:rPr lang="en-US" sz="1200" b="1" i="0" u="none" strike="noStrike" kern="1200" baseline="0" dirty="0" smtClean="0">
                <a:solidFill>
                  <a:schemeClr val="tx1"/>
                </a:solidFill>
                <a:latin typeface="+mn-lt"/>
                <a:ea typeface="+mn-ea"/>
                <a:cs typeface="+mn-cs"/>
              </a:rPr>
              <a:t>pre-existing vascular disease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=0·2), but appeared smaller among older than among younger individuals</a:t>
            </a:r>
          </a:p>
          <a:p>
            <a:r>
              <a:rPr lang="en-US" sz="1200" b="1" i="0" u="none" strike="noStrike" kern="1200" baseline="0" dirty="0" smtClean="0">
                <a:solidFill>
                  <a:schemeClr val="tx1"/>
                </a:solidFill>
                <a:latin typeface="+mn-lt"/>
                <a:ea typeface="+mn-ea"/>
                <a:cs typeface="+mn-cs"/>
              </a:rPr>
              <a:t>not known to have vascular disease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=0·05). We found a 12% (RR 0·88, 95% CI 0·85–0·91) proportional</a:t>
            </a:r>
          </a:p>
          <a:p>
            <a:r>
              <a:rPr lang="en-US" sz="1200" b="1" i="0" u="none" strike="noStrike" kern="1200" baseline="0" dirty="0" smtClean="0">
                <a:solidFill>
                  <a:schemeClr val="tx1"/>
                </a:solidFill>
                <a:latin typeface="+mn-lt"/>
                <a:ea typeface="+mn-ea"/>
                <a:cs typeface="+mn-cs"/>
              </a:rPr>
              <a:t>reduction in vascular mortality per 1·0 </a:t>
            </a:r>
            <a:r>
              <a:rPr lang="en-US" sz="1200" b="1" i="0" u="none" strike="noStrike" kern="1200" baseline="0" dirty="0" err="1" smtClean="0">
                <a:solidFill>
                  <a:schemeClr val="tx1"/>
                </a:solidFill>
                <a:latin typeface="+mn-lt"/>
                <a:ea typeface="+mn-ea"/>
                <a:cs typeface="+mn-cs"/>
              </a:rPr>
              <a:t>mmol</a:t>
            </a:r>
            <a:r>
              <a:rPr lang="en-US" sz="1200" b="1" i="0" u="none" strike="noStrike" kern="1200" baseline="0" dirty="0" smtClean="0">
                <a:solidFill>
                  <a:schemeClr val="tx1"/>
                </a:solidFill>
                <a:latin typeface="+mn-lt"/>
                <a:ea typeface="+mn-ea"/>
                <a:cs typeface="+mn-cs"/>
              </a:rPr>
              <a:t>/L reduction in LDL cholesterol, with a trend towards smaller</a:t>
            </a:r>
          </a:p>
          <a:p>
            <a:r>
              <a:rPr lang="en-US" sz="1200" b="1" i="0" u="none" strike="noStrike" kern="1200" baseline="0" dirty="0" smtClean="0">
                <a:solidFill>
                  <a:schemeClr val="tx1"/>
                </a:solidFill>
                <a:latin typeface="+mn-lt"/>
                <a:ea typeface="+mn-ea"/>
                <a:cs typeface="+mn-cs"/>
              </a:rPr>
              <a:t>proportional reductions with older age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=0·004), but this trend did not persist after exclusion of the heart</a:t>
            </a:r>
          </a:p>
          <a:p>
            <a:r>
              <a:rPr lang="en-US" sz="1200" b="1" i="0" u="none" strike="noStrike" kern="1200" baseline="0" dirty="0" smtClean="0">
                <a:solidFill>
                  <a:schemeClr val="tx1"/>
                </a:solidFill>
                <a:latin typeface="+mn-lt"/>
                <a:ea typeface="+mn-ea"/>
                <a:cs typeface="+mn-cs"/>
              </a:rPr>
              <a:t>failure or dialysis trials (</a:t>
            </a:r>
            <a:r>
              <a:rPr lang="en-US" sz="1200" b="1" i="0" u="none" strike="noStrike" kern="1200" baseline="0" dirty="0" err="1" smtClean="0">
                <a:solidFill>
                  <a:schemeClr val="tx1"/>
                </a:solidFill>
                <a:latin typeface="+mn-lt"/>
                <a:ea typeface="+mn-ea"/>
                <a:cs typeface="+mn-cs"/>
              </a:rPr>
              <a:t>ptrend</a:t>
            </a:r>
            <a:r>
              <a:rPr lang="en-US" sz="1200" b="1" i="0" u="none" strike="noStrike" kern="1200" baseline="0" dirty="0" smtClean="0">
                <a:solidFill>
                  <a:schemeClr val="tx1"/>
                </a:solidFill>
                <a:latin typeface="+mn-lt"/>
                <a:ea typeface="+mn-ea"/>
                <a:cs typeface="+mn-cs"/>
              </a:rPr>
              <a:t>=0·2). Statin therapy had no effect at any age on non-vascular mortality, cancer death,</a:t>
            </a:r>
          </a:p>
          <a:p>
            <a:r>
              <a:rPr lang="en-US" sz="1200" b="1" i="0" u="none" strike="noStrike" kern="1200" baseline="0" dirty="0" smtClean="0">
                <a:solidFill>
                  <a:schemeClr val="tx1"/>
                </a:solidFill>
                <a:latin typeface="+mn-lt"/>
                <a:ea typeface="+mn-ea"/>
                <a:cs typeface="+mn-cs"/>
              </a:rPr>
              <a:t>or cancer incidence.</a:t>
            </a:r>
          </a:p>
          <a:p>
            <a:r>
              <a:rPr lang="en-US" sz="1200" b="1" i="0" u="none" strike="noStrike" kern="1200" baseline="0" dirty="0" smtClean="0">
                <a:solidFill>
                  <a:schemeClr val="tx1"/>
                </a:solidFill>
                <a:latin typeface="+mn-lt"/>
                <a:ea typeface="+mn-ea"/>
                <a:cs typeface="+mn-cs"/>
              </a:rPr>
              <a:t>Interpretation Statin therapy produces significant reductions in major vascular events irrespective of age, but there is</a:t>
            </a:r>
          </a:p>
          <a:p>
            <a:r>
              <a:rPr lang="en-US" sz="1200" b="1" i="0" u="none" strike="noStrike" kern="1200" baseline="0" dirty="0" smtClean="0">
                <a:solidFill>
                  <a:schemeClr val="tx1"/>
                </a:solidFill>
                <a:latin typeface="+mn-lt"/>
                <a:ea typeface="+mn-ea"/>
                <a:cs typeface="+mn-cs"/>
              </a:rPr>
              <a:t>less direct evidence of benefit among patients older than 75 years who do not already have evidence of occlusive</a:t>
            </a:r>
          </a:p>
          <a:p>
            <a:r>
              <a:rPr lang="en-US" sz="1200" b="1" i="0" u="none" strike="noStrike" kern="1200" baseline="0" dirty="0" smtClean="0">
                <a:solidFill>
                  <a:schemeClr val="tx1"/>
                </a:solidFill>
                <a:latin typeface="+mn-lt"/>
                <a:ea typeface="+mn-ea"/>
                <a:cs typeface="+mn-cs"/>
              </a:rPr>
              <a:t>vascular disease. This limitation is now being addressed by further trials.</a:t>
            </a:r>
            <a:endParaRPr lang="ru-RU" dirty="0"/>
          </a:p>
        </p:txBody>
      </p:sp>
      <p:sp>
        <p:nvSpPr>
          <p:cNvPr id="4" name="Номер слайда 3"/>
          <p:cNvSpPr>
            <a:spLocks noGrp="1"/>
          </p:cNvSpPr>
          <p:nvPr>
            <p:ph type="sldNum" sz="quarter" idx="10"/>
          </p:nvPr>
        </p:nvSpPr>
        <p:spPr/>
        <p:txBody>
          <a:bodyPr/>
          <a:lstStyle/>
          <a:p>
            <a:fld id="{EB514C01-6C3B-4F4E-9F4B-509C09B7451F}" type="slidenum">
              <a:rPr lang="ru-RU" smtClean="0"/>
              <a:t>25</a:t>
            </a:fld>
            <a:endParaRPr lang="ru-RU"/>
          </a:p>
        </p:txBody>
      </p:sp>
    </p:spTree>
    <p:extLst>
      <p:ext uri="{BB962C8B-B14F-4D97-AF65-F5344CB8AC3E}">
        <p14:creationId xmlns:p14="http://schemas.microsoft.com/office/powerpoint/2010/main" val="632208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0000" lnSpcReduction="20000"/>
          </a:bodyPr>
          <a:lstStyle/>
          <a:p>
            <a:r>
              <a:rPr lang="en-US" sz="1200" b="1" i="0" u="none" strike="noStrike" kern="1200" baseline="0" dirty="0" smtClean="0">
                <a:solidFill>
                  <a:schemeClr val="tx1"/>
                </a:solidFill>
                <a:latin typeface="+mn-lt"/>
                <a:ea typeface="+mn-ea"/>
                <a:cs typeface="+mn-cs"/>
              </a:rPr>
              <a:t>Evidence before this study</a:t>
            </a:r>
          </a:p>
          <a:p>
            <a:r>
              <a:rPr lang="en-US" sz="1200" b="0" i="0" u="none" strike="noStrike" kern="1200" baseline="0" dirty="0" smtClean="0">
                <a:solidFill>
                  <a:schemeClr val="tx1"/>
                </a:solidFill>
                <a:latin typeface="+mn-lt"/>
                <a:ea typeface="+mn-ea"/>
                <a:cs typeface="+mn-cs"/>
              </a:rPr>
              <a:t>Before this meta-analysis, the evidence available from</a:t>
            </a:r>
          </a:p>
          <a:p>
            <a:r>
              <a:rPr lang="en-US" sz="1200" b="0" i="0" u="none" strike="noStrike" kern="1200" baseline="0" dirty="0" err="1" smtClean="0">
                <a:solidFill>
                  <a:schemeClr val="tx1"/>
                </a:solidFill>
                <a:latin typeface="+mn-lt"/>
                <a:ea typeface="+mn-ea"/>
                <a:cs typeface="+mn-cs"/>
              </a:rPr>
              <a:t>randomised</a:t>
            </a:r>
            <a:r>
              <a:rPr lang="en-US" sz="1200" b="0" i="0" u="none" strike="noStrike" kern="1200" baseline="0" dirty="0" smtClean="0">
                <a:solidFill>
                  <a:schemeClr val="tx1"/>
                </a:solidFill>
                <a:latin typeface="+mn-lt"/>
                <a:ea typeface="+mn-ea"/>
                <a:cs typeface="+mn-cs"/>
              </a:rPr>
              <a:t> trials on the effects of statin therapy in older</a:t>
            </a:r>
          </a:p>
          <a:p>
            <a:r>
              <a:rPr lang="en-US" sz="1200" b="0" i="0" u="none" strike="noStrike" kern="1200" baseline="0" dirty="0" smtClean="0">
                <a:solidFill>
                  <a:schemeClr val="tx1"/>
                </a:solidFill>
                <a:latin typeface="+mn-lt"/>
                <a:ea typeface="+mn-ea"/>
                <a:cs typeface="+mn-cs"/>
              </a:rPr>
              <a:t>people had been </a:t>
            </a:r>
            <a:r>
              <a:rPr lang="en-US" sz="1200" b="0" i="0" u="none" strike="noStrike" kern="1200" baseline="0" dirty="0" err="1" smtClean="0">
                <a:solidFill>
                  <a:schemeClr val="tx1"/>
                </a:solidFill>
                <a:latin typeface="+mn-lt"/>
                <a:ea typeface="+mn-ea"/>
                <a:cs typeface="+mn-cs"/>
              </a:rPr>
              <a:t>summarised</a:t>
            </a:r>
            <a:r>
              <a:rPr lang="en-US" sz="1200" b="0" i="0" u="none" strike="noStrike" kern="1200" baseline="0" dirty="0" smtClean="0">
                <a:solidFill>
                  <a:schemeClr val="tx1"/>
                </a:solidFill>
                <a:latin typeface="+mn-lt"/>
                <a:ea typeface="+mn-ea"/>
                <a:cs typeface="+mn-cs"/>
              </a:rPr>
              <a:t> only in meta-analyses of</a:t>
            </a:r>
          </a:p>
          <a:p>
            <a:r>
              <a:rPr lang="en-US" sz="1200" b="0" i="0" u="none" strike="noStrike" kern="1200" baseline="0" dirty="0" smtClean="0">
                <a:solidFill>
                  <a:schemeClr val="tx1"/>
                </a:solidFill>
                <a:latin typeface="+mn-lt"/>
                <a:ea typeface="+mn-ea"/>
                <a:cs typeface="+mn-cs"/>
              </a:rPr>
              <a:t>aggregated data from published reports. We searched</a:t>
            </a:r>
          </a:p>
          <a:p>
            <a:r>
              <a:rPr lang="en-US" sz="1200" b="0" i="0" u="none" strike="noStrike" kern="1200" baseline="0" dirty="0" smtClean="0">
                <a:solidFill>
                  <a:schemeClr val="tx1"/>
                </a:solidFill>
                <a:latin typeface="+mn-lt"/>
                <a:ea typeface="+mn-ea"/>
                <a:cs typeface="+mn-cs"/>
              </a:rPr>
              <a:t>MEDLINE, </a:t>
            </a:r>
            <a:r>
              <a:rPr lang="en-US" sz="1200" b="0" i="0" u="none" strike="noStrike" kern="1200" baseline="0" dirty="0" err="1" smtClean="0">
                <a:solidFill>
                  <a:schemeClr val="tx1"/>
                </a:solidFill>
                <a:latin typeface="+mn-lt"/>
                <a:ea typeface="+mn-ea"/>
                <a:cs typeface="+mn-cs"/>
              </a:rPr>
              <a:t>Embase</a:t>
            </a:r>
            <a:r>
              <a:rPr lang="en-US" sz="1200" b="0" i="0" u="none" strike="noStrike" kern="1200" baseline="0" dirty="0" smtClean="0">
                <a:solidFill>
                  <a:schemeClr val="tx1"/>
                </a:solidFill>
                <a:latin typeface="+mn-lt"/>
                <a:ea typeface="+mn-ea"/>
                <a:cs typeface="+mn-cs"/>
              </a:rPr>
              <a:t>, and PubMed for English-language</a:t>
            </a:r>
          </a:p>
          <a:p>
            <a:r>
              <a:rPr lang="en-US" sz="1200" b="0" i="0" u="none" strike="noStrike" kern="1200" baseline="0" dirty="0" smtClean="0">
                <a:solidFill>
                  <a:schemeClr val="tx1"/>
                </a:solidFill>
                <a:latin typeface="+mn-lt"/>
                <a:ea typeface="+mn-ea"/>
                <a:cs typeface="+mn-cs"/>
              </a:rPr>
              <a:t>publications published between Jan 1, 1996, and</a:t>
            </a:r>
          </a:p>
          <a:p>
            <a:r>
              <a:rPr lang="en-US" sz="1200" b="0" i="0" u="none" strike="noStrike" kern="1200" baseline="0" dirty="0" smtClean="0">
                <a:solidFill>
                  <a:schemeClr val="tx1"/>
                </a:solidFill>
                <a:latin typeface="+mn-lt"/>
                <a:ea typeface="+mn-ea"/>
                <a:cs typeface="+mn-cs"/>
              </a:rPr>
              <a:t>Dec 31, 2017, using the search terms “statins OR HMG CoA</a:t>
            </a:r>
          </a:p>
          <a:p>
            <a:r>
              <a:rPr lang="en-US" sz="1200" b="0" i="0" u="none" strike="noStrike" kern="1200" baseline="0" dirty="0" smtClean="0">
                <a:solidFill>
                  <a:schemeClr val="tx1"/>
                </a:solidFill>
                <a:latin typeface="+mn-lt"/>
                <a:ea typeface="+mn-ea"/>
                <a:cs typeface="+mn-cs"/>
              </a:rPr>
              <a:t>Reductase Inhibitors” and “Elderly OR Aged”, and found</a:t>
            </a:r>
          </a:p>
          <a:p>
            <a:r>
              <a:rPr lang="en-US" sz="1200" b="0" i="0" u="none" strike="noStrike" kern="1200" baseline="0" dirty="0" smtClean="0">
                <a:solidFill>
                  <a:schemeClr val="tx1"/>
                </a:solidFill>
                <a:latin typeface="+mn-lt"/>
                <a:ea typeface="+mn-ea"/>
                <a:cs typeface="+mn-cs"/>
              </a:rPr>
              <a:t>14 meta-analyses with conflicting assessments of efficacy</a:t>
            </a:r>
          </a:p>
          <a:p>
            <a:r>
              <a:rPr lang="en-US" sz="1200" b="0" i="0" u="none" strike="noStrike" kern="1200" baseline="0" dirty="0" smtClean="0">
                <a:solidFill>
                  <a:schemeClr val="tx1"/>
                </a:solidFill>
                <a:latin typeface="+mn-lt"/>
                <a:ea typeface="+mn-ea"/>
                <a:cs typeface="+mn-cs"/>
              </a:rPr>
              <a:t>among older people (generally defined as &gt;65 years). Because</a:t>
            </a:r>
          </a:p>
          <a:p>
            <a:r>
              <a:rPr lang="en-US" sz="1200" b="0" i="0" u="none" strike="noStrike" kern="1200" baseline="0" dirty="0" smtClean="0">
                <a:solidFill>
                  <a:schemeClr val="tx1"/>
                </a:solidFill>
                <a:latin typeface="+mn-lt"/>
                <a:ea typeface="+mn-ea"/>
                <a:cs typeface="+mn-cs"/>
              </a:rPr>
              <a:t>of a lack of access to the individual participant data, none of</a:t>
            </a:r>
          </a:p>
          <a:p>
            <a:r>
              <a:rPr lang="en-US" sz="1200" b="0" i="0" u="none" strike="noStrike" kern="1200" baseline="0" dirty="0" smtClean="0">
                <a:solidFill>
                  <a:schemeClr val="tx1"/>
                </a:solidFill>
                <a:latin typeface="+mn-lt"/>
                <a:ea typeface="+mn-ea"/>
                <a:cs typeface="+mn-cs"/>
              </a:rPr>
              <a:t>these previous meta-analyses were able to examine the</a:t>
            </a:r>
          </a:p>
          <a:p>
            <a:r>
              <a:rPr lang="en-US" sz="1200" b="0" i="0" u="none" strike="noStrike" kern="1200" baseline="0" dirty="0" smtClean="0">
                <a:solidFill>
                  <a:schemeClr val="tx1"/>
                </a:solidFill>
                <a:latin typeface="+mn-lt"/>
                <a:ea typeface="+mn-ea"/>
                <a:cs typeface="+mn-cs"/>
              </a:rPr>
              <a:t>effects of statins within particular older age groups</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&gt;75 years) in primary and secondary prevention.</a:t>
            </a:r>
          </a:p>
          <a:p>
            <a:r>
              <a:rPr lang="en-US" sz="1200" b="0" i="0" u="none" strike="noStrike" kern="1200" baseline="0" dirty="0" smtClean="0">
                <a:solidFill>
                  <a:schemeClr val="tx1"/>
                </a:solidFill>
                <a:latin typeface="+mn-lt"/>
                <a:ea typeface="+mn-ea"/>
                <a:cs typeface="+mn-cs"/>
              </a:rPr>
              <a:t>We previously reported meta-analyses of the effects of</a:t>
            </a:r>
          </a:p>
          <a:p>
            <a:r>
              <a:rPr lang="en-US" sz="1200" b="0" i="0" u="none" strike="noStrike" kern="1200" baseline="0" dirty="0" smtClean="0">
                <a:solidFill>
                  <a:schemeClr val="tx1"/>
                </a:solidFill>
                <a:latin typeface="+mn-lt"/>
                <a:ea typeface="+mn-ea"/>
                <a:cs typeface="+mn-cs"/>
              </a:rPr>
              <a:t>statins by age, but these analyses were restricted in scope</a:t>
            </a:r>
          </a:p>
          <a:p>
            <a:r>
              <a:rPr lang="en-US" sz="1200" b="0" i="0" u="none" strike="noStrike" kern="1200" baseline="0" dirty="0" smtClean="0">
                <a:solidFill>
                  <a:schemeClr val="tx1"/>
                </a:solidFill>
                <a:latin typeface="+mn-lt"/>
                <a:ea typeface="+mn-ea"/>
                <a:cs typeface="+mn-cs"/>
              </a:rPr>
              <a:t>and some large </a:t>
            </a:r>
            <a:r>
              <a:rPr lang="en-US" sz="1200" b="0" i="0" u="none" strike="noStrike" kern="1200" baseline="0" dirty="0" err="1" smtClean="0">
                <a:solidFill>
                  <a:schemeClr val="tx1"/>
                </a:solidFill>
                <a:latin typeface="+mn-lt"/>
                <a:ea typeface="+mn-ea"/>
                <a:cs typeface="+mn-cs"/>
              </a:rPr>
              <a:t>randomised</a:t>
            </a:r>
            <a:r>
              <a:rPr lang="en-US" sz="1200" b="0" i="0" u="none" strike="noStrike" kern="1200" baseline="0" dirty="0" smtClean="0">
                <a:solidFill>
                  <a:schemeClr val="tx1"/>
                </a:solidFill>
                <a:latin typeface="+mn-lt"/>
                <a:ea typeface="+mn-ea"/>
                <a:cs typeface="+mn-cs"/>
              </a:rPr>
              <a:t> trials that included older</a:t>
            </a:r>
          </a:p>
          <a:p>
            <a:r>
              <a:rPr lang="en-US" sz="1200" b="0" i="0" u="none" strike="noStrike" kern="1200" baseline="0" dirty="0" smtClean="0">
                <a:solidFill>
                  <a:schemeClr val="tx1"/>
                </a:solidFill>
                <a:latin typeface="+mn-lt"/>
                <a:ea typeface="+mn-ea"/>
                <a:cs typeface="+mn-cs"/>
              </a:rPr>
              <a:t>individuals have been reported since they were published.</a:t>
            </a:r>
          </a:p>
          <a:p>
            <a:r>
              <a:rPr lang="en-US" sz="1200" b="1" i="0" u="none" strike="noStrike" kern="1200" baseline="0" dirty="0" smtClean="0">
                <a:solidFill>
                  <a:schemeClr val="tx1"/>
                </a:solidFill>
                <a:latin typeface="+mn-lt"/>
                <a:ea typeface="+mn-ea"/>
                <a:cs typeface="+mn-cs"/>
              </a:rPr>
              <a:t>Added value of this study</a:t>
            </a:r>
          </a:p>
          <a:p>
            <a:r>
              <a:rPr lang="en-US" sz="1200" b="0" i="0" u="none" strike="noStrike" kern="1200" baseline="0" dirty="0" smtClean="0">
                <a:solidFill>
                  <a:schemeClr val="tx1"/>
                </a:solidFill>
                <a:latin typeface="+mn-lt"/>
                <a:ea typeface="+mn-ea"/>
                <a:cs typeface="+mn-cs"/>
              </a:rPr>
              <a:t>We </a:t>
            </a:r>
            <a:r>
              <a:rPr lang="en-US" sz="1200" b="0" i="0" u="none" strike="noStrike" kern="1200" baseline="0" dirty="0" err="1" smtClean="0">
                <a:solidFill>
                  <a:schemeClr val="tx1"/>
                </a:solidFill>
                <a:latin typeface="+mn-lt"/>
                <a:ea typeface="+mn-ea"/>
                <a:cs typeface="+mn-cs"/>
              </a:rPr>
              <a:t>analysed</a:t>
            </a:r>
            <a:r>
              <a:rPr lang="en-US" sz="1200" b="0" i="0" u="none" strike="noStrike" kern="1200" baseline="0" dirty="0" smtClean="0">
                <a:solidFill>
                  <a:schemeClr val="tx1"/>
                </a:solidFill>
                <a:latin typeface="+mn-lt"/>
                <a:ea typeface="+mn-ea"/>
                <a:cs typeface="+mn-cs"/>
              </a:rPr>
              <a:t> individual participant data from 27 </a:t>
            </a:r>
            <a:r>
              <a:rPr lang="en-US" sz="1200" b="0" i="0" u="none" strike="noStrike" kern="1200" baseline="0" dirty="0" err="1" smtClean="0">
                <a:solidFill>
                  <a:schemeClr val="tx1"/>
                </a:solidFill>
                <a:latin typeface="+mn-lt"/>
                <a:ea typeface="+mn-ea"/>
                <a:cs typeface="+mn-cs"/>
              </a:rPr>
              <a:t>randomised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controlled trials (n=174 149) and detailed summary data from</a:t>
            </a:r>
          </a:p>
          <a:p>
            <a:r>
              <a:rPr lang="en-US" sz="1200" b="0" i="0" u="none" strike="noStrike" kern="1200" baseline="0" dirty="0" smtClean="0">
                <a:solidFill>
                  <a:schemeClr val="tx1"/>
                </a:solidFill>
                <a:latin typeface="+mn-lt"/>
                <a:ea typeface="+mn-ea"/>
                <a:cs typeface="+mn-cs"/>
              </a:rPr>
              <a:t>one trial (n=12 705). During 4・9 years of follow-up, major</a:t>
            </a:r>
          </a:p>
          <a:p>
            <a:r>
              <a:rPr lang="en-US" sz="1200" b="0" i="0" u="none" strike="noStrike" kern="1200" baseline="0" dirty="0" smtClean="0">
                <a:solidFill>
                  <a:schemeClr val="tx1"/>
                </a:solidFill>
                <a:latin typeface="+mn-lt"/>
                <a:ea typeface="+mn-ea"/>
                <a:cs typeface="+mn-cs"/>
              </a:rPr>
              <a:t>vascular events were significantly reduced by statin therapy</a:t>
            </a:r>
          </a:p>
          <a:p>
            <a:r>
              <a:rPr lang="en-US" sz="1200" b="0" i="0" u="none" strike="noStrike" kern="1200" baseline="0" dirty="0" smtClean="0">
                <a:solidFill>
                  <a:schemeClr val="tx1"/>
                </a:solidFill>
                <a:latin typeface="+mn-lt"/>
                <a:ea typeface="+mn-ea"/>
                <a:cs typeface="+mn-cs"/>
              </a:rPr>
              <a:t>among all age groups by about a fifth per 1・0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/L LDL</a:t>
            </a:r>
          </a:p>
          <a:p>
            <a:r>
              <a:rPr lang="en-US" sz="1200" b="0" i="0" u="none" strike="noStrike" kern="1200" baseline="0" dirty="0" smtClean="0">
                <a:solidFill>
                  <a:schemeClr val="tx1"/>
                </a:solidFill>
                <a:latin typeface="+mn-lt"/>
                <a:ea typeface="+mn-ea"/>
                <a:cs typeface="+mn-cs"/>
              </a:rPr>
              <a:t>cholesterol reduction, including among the 14 483 participants</a:t>
            </a:r>
          </a:p>
          <a:p>
            <a:r>
              <a:rPr lang="en-US" sz="1200" b="0" i="0" u="none" strike="noStrike" kern="1200" baseline="0" dirty="0" smtClean="0">
                <a:solidFill>
                  <a:schemeClr val="tx1"/>
                </a:solidFill>
                <a:latin typeface="+mn-lt"/>
                <a:ea typeface="+mn-ea"/>
                <a:cs typeface="+mn-cs"/>
              </a:rPr>
              <a:t>who were older than 75 years at </a:t>
            </a:r>
            <a:r>
              <a:rPr lang="en-US" sz="1200" b="0" i="0" u="none" strike="noStrike" kern="1200" baseline="0" dirty="0" err="1" smtClean="0">
                <a:solidFill>
                  <a:schemeClr val="tx1"/>
                </a:solidFill>
                <a:latin typeface="+mn-lt"/>
                <a:ea typeface="+mn-ea"/>
                <a:cs typeface="+mn-cs"/>
              </a:rPr>
              <a:t>randomisation</a:t>
            </a:r>
            <a:r>
              <a:rPr lang="en-US" sz="1200" b="0" i="0" u="none" strike="noStrike" kern="1200" baseline="0" dirty="0" smtClean="0">
                <a:solidFill>
                  <a:schemeClr val="tx1"/>
                </a:solidFill>
                <a:latin typeface="+mn-lt"/>
                <a:ea typeface="+mn-ea"/>
                <a:cs typeface="+mn-cs"/>
              </a:rPr>
              <a:t>. Older age</a:t>
            </a:r>
          </a:p>
          <a:p>
            <a:r>
              <a:rPr lang="en-US" sz="1200" b="0" i="0" u="none" strike="noStrike" kern="1200" baseline="0" dirty="0" smtClean="0">
                <a:solidFill>
                  <a:schemeClr val="tx1"/>
                </a:solidFill>
                <a:latin typeface="+mn-lt"/>
                <a:ea typeface="+mn-ea"/>
                <a:cs typeface="+mn-cs"/>
              </a:rPr>
              <a:t>groups were disproportionately represented in heart failure</a:t>
            </a:r>
          </a:p>
          <a:p>
            <a:r>
              <a:rPr lang="en-US" sz="1200" b="0" i="0" u="none" strike="noStrike" kern="1200" baseline="0" dirty="0" smtClean="0">
                <a:solidFill>
                  <a:schemeClr val="tx1"/>
                </a:solidFill>
                <a:latin typeface="+mn-lt"/>
                <a:ea typeface="+mn-ea"/>
                <a:cs typeface="+mn-cs"/>
              </a:rPr>
              <a:t>and dialysis trials (which did not show an overall benefit with</a:t>
            </a:r>
          </a:p>
          <a:p>
            <a:r>
              <a:rPr lang="en-US" sz="1200" b="0" i="0" u="none" strike="noStrike" kern="1200" baseline="0" dirty="0" smtClean="0">
                <a:solidFill>
                  <a:schemeClr val="tx1"/>
                </a:solidFill>
                <a:latin typeface="+mn-lt"/>
                <a:ea typeface="+mn-ea"/>
                <a:cs typeface="+mn-cs"/>
              </a:rPr>
              <a:t>statin therapy), and exclusion of those trials weakened an</a:t>
            </a:r>
          </a:p>
          <a:p>
            <a:r>
              <a:rPr lang="en-US" sz="1200" b="0" i="0" u="none" strike="noStrike" kern="1200" baseline="0" dirty="0" smtClean="0">
                <a:solidFill>
                  <a:schemeClr val="tx1"/>
                </a:solidFill>
                <a:latin typeface="+mn-lt"/>
                <a:ea typeface="+mn-ea"/>
                <a:cs typeface="+mn-cs"/>
              </a:rPr>
              <a:t>apparent trend with increasing age towards smaller relative</a:t>
            </a:r>
          </a:p>
          <a:p>
            <a:r>
              <a:rPr lang="en-US" sz="1200" b="0" i="0" u="none" strike="noStrike" kern="1200" baseline="0" dirty="0" smtClean="0">
                <a:solidFill>
                  <a:schemeClr val="tx1"/>
                </a:solidFill>
                <a:latin typeface="+mn-lt"/>
                <a:ea typeface="+mn-ea"/>
                <a:cs typeface="+mn-cs"/>
              </a:rPr>
              <a:t>risk reductions in vascular event and mortality outcomes. We</a:t>
            </a:r>
          </a:p>
          <a:p>
            <a:r>
              <a:rPr lang="en-US" sz="1200" b="0" i="0" u="none" strike="noStrike" kern="1200" baseline="0" dirty="0" smtClean="0">
                <a:solidFill>
                  <a:schemeClr val="tx1"/>
                </a:solidFill>
                <a:latin typeface="+mn-lt"/>
                <a:ea typeface="+mn-ea"/>
                <a:cs typeface="+mn-cs"/>
              </a:rPr>
              <a:t>found significant reductions in major coronary events in all age</a:t>
            </a:r>
          </a:p>
          <a:p>
            <a:r>
              <a:rPr lang="en-US" sz="1200" b="0" i="0" u="none" strike="noStrike" kern="1200" baseline="0" dirty="0" smtClean="0">
                <a:solidFill>
                  <a:schemeClr val="tx1"/>
                </a:solidFill>
                <a:latin typeface="+mn-lt"/>
                <a:ea typeface="+mn-ea"/>
                <a:cs typeface="+mn-cs"/>
              </a:rPr>
              <a:t>groups (including those older than 75 years at </a:t>
            </a:r>
            <a:r>
              <a:rPr lang="en-US" sz="1200" b="0" i="0" u="none" strike="noStrike" kern="1200" baseline="0" dirty="0" err="1" smtClean="0">
                <a:solidFill>
                  <a:schemeClr val="tx1"/>
                </a:solidFill>
                <a:latin typeface="+mn-lt"/>
                <a:ea typeface="+mn-ea"/>
                <a:cs typeface="+mn-cs"/>
              </a:rPr>
              <a:t>randomisation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but the trend towards smaller relative reductions with</a:t>
            </a:r>
          </a:p>
          <a:p>
            <a:r>
              <a:rPr lang="en-US" sz="1200" b="0" i="0" u="none" strike="noStrike" kern="1200" baseline="0" dirty="0" smtClean="0">
                <a:solidFill>
                  <a:schemeClr val="tx1"/>
                </a:solidFill>
                <a:latin typeface="+mn-lt"/>
                <a:ea typeface="+mn-ea"/>
                <a:cs typeface="+mn-cs"/>
              </a:rPr>
              <a:t>increasing age persisted, even after excluding heart failure and</a:t>
            </a:r>
          </a:p>
          <a:p>
            <a:r>
              <a:rPr lang="en-US" sz="1200" b="0" i="0" u="none" strike="noStrike" kern="1200" baseline="0" dirty="0" smtClean="0">
                <a:solidFill>
                  <a:schemeClr val="tx1"/>
                </a:solidFill>
                <a:latin typeface="+mn-lt"/>
                <a:ea typeface="+mn-ea"/>
                <a:cs typeface="+mn-cs"/>
              </a:rPr>
              <a:t>dialysis trials. However, as the absolute risk of these events was</a:t>
            </a:r>
          </a:p>
          <a:p>
            <a:r>
              <a:rPr lang="en-US" sz="1200" b="0" i="0" u="none" strike="noStrike" kern="1200" baseline="0" dirty="0" smtClean="0">
                <a:solidFill>
                  <a:schemeClr val="tx1"/>
                </a:solidFill>
                <a:latin typeface="+mn-lt"/>
                <a:ea typeface="+mn-ea"/>
                <a:cs typeface="+mn-cs"/>
              </a:rPr>
              <a:t>higher in older people, the absolute benefits were similar to, if</a:t>
            </a:r>
          </a:p>
          <a:p>
            <a:r>
              <a:rPr lang="en-US" sz="1200" b="0" i="0" u="none" strike="noStrike" kern="1200" baseline="0" dirty="0" smtClean="0">
                <a:solidFill>
                  <a:schemeClr val="tx1"/>
                </a:solidFill>
                <a:latin typeface="+mn-lt"/>
                <a:ea typeface="+mn-ea"/>
                <a:cs typeface="+mn-cs"/>
              </a:rPr>
              <a:t>not greater than, those at younger ages. We observed</a:t>
            </a:r>
          </a:p>
          <a:p>
            <a:r>
              <a:rPr lang="en-US" sz="1200" b="0" i="0" u="none" strike="noStrike" kern="1200" baseline="0" dirty="0" smtClean="0">
                <a:solidFill>
                  <a:schemeClr val="tx1"/>
                </a:solidFill>
                <a:latin typeface="+mn-lt"/>
                <a:ea typeface="+mn-ea"/>
                <a:cs typeface="+mn-cs"/>
              </a:rPr>
              <a:t>significant efficacy regardless of age among participants with</a:t>
            </a:r>
          </a:p>
          <a:p>
            <a:r>
              <a:rPr lang="en-US" sz="1200" b="0" i="0" u="none" strike="noStrike" kern="1200" baseline="0" dirty="0" smtClean="0">
                <a:solidFill>
                  <a:schemeClr val="tx1"/>
                </a:solidFill>
                <a:latin typeface="+mn-lt"/>
                <a:ea typeface="+mn-ea"/>
                <a:cs typeface="+mn-cs"/>
              </a:rPr>
              <a:t>previous vascular disease, whereas there was a weak trend</a:t>
            </a:r>
          </a:p>
          <a:p>
            <a:r>
              <a:rPr lang="en-US" sz="1200" b="0" i="0" u="none" strike="noStrike" kern="1200" baseline="0" dirty="0" smtClean="0">
                <a:solidFill>
                  <a:schemeClr val="tx1"/>
                </a:solidFill>
                <a:latin typeface="+mn-lt"/>
                <a:ea typeface="+mn-ea"/>
                <a:cs typeface="+mn-cs"/>
              </a:rPr>
              <a:t>towards smaller relative risk reductions with increasing age in</a:t>
            </a:r>
          </a:p>
          <a:p>
            <a:r>
              <a:rPr lang="en-US" sz="1200" b="0" i="0" u="none" strike="noStrike" kern="1200" baseline="0" dirty="0" smtClean="0">
                <a:solidFill>
                  <a:schemeClr val="tx1"/>
                </a:solidFill>
                <a:latin typeface="+mn-lt"/>
                <a:ea typeface="+mn-ea"/>
                <a:cs typeface="+mn-cs"/>
              </a:rPr>
              <a:t>the primary prevention setting (although there were too few</a:t>
            </a:r>
          </a:p>
          <a:p>
            <a:r>
              <a:rPr lang="en-US" sz="1200" b="0" i="0" u="none" strike="noStrike" kern="1200" baseline="0" dirty="0" smtClean="0">
                <a:solidFill>
                  <a:schemeClr val="tx1"/>
                </a:solidFill>
                <a:latin typeface="+mn-lt"/>
                <a:ea typeface="+mn-ea"/>
                <a:cs typeface="+mn-cs"/>
              </a:rPr>
              <a:t>such older participants for reliable assessment in that group</a:t>
            </a:r>
          </a:p>
          <a:p>
            <a:r>
              <a:rPr lang="en-US" sz="1200" b="0" i="0" u="none" strike="noStrike" kern="1200" baseline="0" dirty="0" smtClean="0">
                <a:solidFill>
                  <a:schemeClr val="tx1"/>
                </a:solidFill>
                <a:latin typeface="+mn-lt"/>
                <a:ea typeface="+mn-ea"/>
                <a:cs typeface="+mn-cs"/>
              </a:rPr>
              <a:t>alone). Despite previous concerns, we found no adverse effects</a:t>
            </a:r>
          </a:p>
          <a:p>
            <a:r>
              <a:rPr lang="en-US" sz="1200" b="0" i="0" u="none" strike="noStrike" kern="1200" baseline="0" dirty="0" smtClean="0">
                <a:solidFill>
                  <a:schemeClr val="tx1"/>
                </a:solidFill>
                <a:latin typeface="+mn-lt"/>
                <a:ea typeface="+mn-ea"/>
                <a:cs typeface="+mn-cs"/>
              </a:rPr>
              <a:t>on cancer or non-vascular mortality in any age group.</a:t>
            </a:r>
          </a:p>
          <a:p>
            <a:r>
              <a:rPr lang="en-US" sz="1200" b="1" i="0" u="none" strike="noStrike" kern="1200" baseline="0" dirty="0" smtClean="0">
                <a:solidFill>
                  <a:schemeClr val="tx1"/>
                </a:solidFill>
                <a:latin typeface="+mn-lt"/>
                <a:ea typeface="+mn-ea"/>
                <a:cs typeface="+mn-cs"/>
              </a:rPr>
              <a:t>Implications of all the available evidence</a:t>
            </a:r>
          </a:p>
          <a:p>
            <a:r>
              <a:rPr lang="en-US" sz="1200" b="0" i="0" u="none" strike="noStrike" kern="1200" baseline="0" dirty="0" smtClean="0">
                <a:solidFill>
                  <a:schemeClr val="tx1"/>
                </a:solidFill>
                <a:latin typeface="+mn-lt"/>
                <a:ea typeface="+mn-ea"/>
                <a:cs typeface="+mn-cs"/>
              </a:rPr>
              <a:t>Statins reduced vascular events irrespective of age, including in</a:t>
            </a:r>
          </a:p>
          <a:p>
            <a:r>
              <a:rPr lang="en-US" sz="1200" b="0" i="0" u="none" strike="noStrike" kern="1200" baseline="0" dirty="0" smtClean="0">
                <a:solidFill>
                  <a:schemeClr val="tx1"/>
                </a:solidFill>
                <a:latin typeface="+mn-lt"/>
                <a:ea typeface="+mn-ea"/>
                <a:cs typeface="+mn-cs"/>
              </a:rPr>
              <a:t>people older than 75 years. In the primary prevention setting,</a:t>
            </a:r>
          </a:p>
          <a:p>
            <a:r>
              <a:rPr lang="en-US" sz="1200" b="0" i="0" u="none" strike="noStrike" kern="1200" baseline="0" dirty="0" smtClean="0">
                <a:solidFill>
                  <a:schemeClr val="tx1"/>
                </a:solidFill>
                <a:latin typeface="+mn-lt"/>
                <a:ea typeface="+mn-ea"/>
                <a:cs typeface="+mn-cs"/>
              </a:rPr>
              <a:t>among people older than 75 years, there is less evidence of the</a:t>
            </a:r>
          </a:p>
          <a:p>
            <a:r>
              <a:rPr lang="en-US" sz="1200" b="0" i="0" u="none" strike="noStrike" kern="1200" baseline="0" dirty="0" smtClean="0">
                <a:solidFill>
                  <a:schemeClr val="tx1"/>
                </a:solidFill>
                <a:latin typeface="+mn-lt"/>
                <a:ea typeface="+mn-ea"/>
                <a:cs typeface="+mn-cs"/>
              </a:rPr>
              <a:t>effects of statin therapy. Ongoing trials are investigating this</a:t>
            </a:r>
          </a:p>
          <a:p>
            <a:r>
              <a:rPr lang="en-US" sz="1200" b="0" i="0" u="none" strike="noStrike" kern="1200" baseline="0" dirty="0" smtClean="0">
                <a:solidFill>
                  <a:schemeClr val="tx1"/>
                </a:solidFill>
                <a:latin typeface="+mn-lt"/>
                <a:ea typeface="+mn-ea"/>
                <a:cs typeface="+mn-cs"/>
              </a:rPr>
              <a:t>group directly.</a:t>
            </a:r>
            <a:endParaRPr lang="ru-RU" dirty="0"/>
          </a:p>
        </p:txBody>
      </p:sp>
      <p:sp>
        <p:nvSpPr>
          <p:cNvPr id="4" name="Номер слайда 3"/>
          <p:cNvSpPr>
            <a:spLocks noGrp="1"/>
          </p:cNvSpPr>
          <p:nvPr>
            <p:ph type="sldNum" sz="quarter" idx="10"/>
          </p:nvPr>
        </p:nvSpPr>
        <p:spPr/>
        <p:txBody>
          <a:bodyPr/>
          <a:lstStyle/>
          <a:p>
            <a:fld id="{EB514C01-6C3B-4F4E-9F4B-509C09B7451F}" type="slidenum">
              <a:rPr lang="ru-RU" smtClean="0"/>
              <a:t>26</a:t>
            </a:fld>
            <a:endParaRPr lang="ru-RU"/>
          </a:p>
        </p:txBody>
      </p:sp>
    </p:spTree>
    <p:extLst>
      <p:ext uri="{BB962C8B-B14F-4D97-AF65-F5344CB8AC3E}">
        <p14:creationId xmlns:p14="http://schemas.microsoft.com/office/powerpoint/2010/main" val="617801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Age is the most important determinant of predicted risk of ASCVD using traditional risk</a:t>
            </a:r>
          </a:p>
          <a:p>
            <a:r>
              <a:rPr lang="en-US" sz="1200" kern="1200" baseline="0" dirty="0" smtClean="0">
                <a:solidFill>
                  <a:schemeClr val="tx1"/>
                </a:solidFill>
                <a:latin typeface="+mn-lt"/>
                <a:ea typeface="+mn-ea"/>
                <a:cs typeface="+mn-cs"/>
              </a:rPr>
              <a:t>models. Thus, because of increasing age alone, most elderly individuals &gt;65 years of age</a:t>
            </a:r>
          </a:p>
          <a:p>
            <a:r>
              <a:rPr lang="en-US" sz="1200" kern="1200" baseline="0" dirty="0" smtClean="0">
                <a:solidFill>
                  <a:schemeClr val="tx1"/>
                </a:solidFill>
                <a:latin typeface="+mn-lt"/>
                <a:ea typeface="+mn-ea"/>
                <a:cs typeface="+mn-cs"/>
              </a:rPr>
              <a:t>will eventually exceed the risk-based treatment thresholds for </a:t>
            </a:r>
            <a:r>
              <a:rPr lang="en-US" sz="1200" kern="1200" baseline="0" dirty="0" err="1" smtClean="0">
                <a:solidFill>
                  <a:schemeClr val="tx1"/>
                </a:solidFill>
                <a:latin typeface="+mn-lt"/>
                <a:ea typeface="+mn-ea"/>
                <a:cs typeface="+mn-cs"/>
              </a:rPr>
              <a:t>statin</a:t>
            </a:r>
            <a:r>
              <a:rPr lang="en-US" sz="1200" kern="1200" baseline="0" dirty="0" smtClean="0">
                <a:solidFill>
                  <a:schemeClr val="tx1"/>
                </a:solidFill>
                <a:latin typeface="+mn-lt"/>
                <a:ea typeface="+mn-ea"/>
                <a:cs typeface="+mn-cs"/>
              </a:rPr>
              <a:t> therapy by most</a:t>
            </a:r>
          </a:p>
          <a:p>
            <a:r>
              <a:rPr lang="en-US" sz="1200" kern="1200" baseline="0" dirty="0" smtClean="0">
                <a:solidFill>
                  <a:schemeClr val="tx1"/>
                </a:solidFill>
                <a:latin typeface="+mn-lt"/>
                <a:ea typeface="+mn-ea"/>
                <a:cs typeface="+mn-cs"/>
              </a:rPr>
              <a:t>guidelines. Given the increasing elderly population and the associated concern about</a:t>
            </a:r>
          </a:p>
          <a:p>
            <a:r>
              <a:rPr lang="en-US" sz="1200" kern="1200" baseline="0" dirty="0" smtClean="0">
                <a:solidFill>
                  <a:schemeClr val="tx1"/>
                </a:solidFill>
                <a:latin typeface="+mn-lt"/>
                <a:ea typeface="+mn-ea"/>
                <a:cs typeface="+mn-cs"/>
              </a:rPr>
              <a:t>overtreatment with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the challenge in elderly individuals is therefore to identify</a:t>
            </a:r>
          </a:p>
          <a:p>
            <a:r>
              <a:rPr lang="en-US" sz="1200" kern="1200" baseline="0" dirty="0" smtClean="0">
                <a:solidFill>
                  <a:schemeClr val="tx1"/>
                </a:solidFill>
                <a:latin typeface="+mn-lt"/>
                <a:ea typeface="+mn-ea"/>
                <a:cs typeface="+mn-cs"/>
              </a:rPr>
              <a:t>those who are at truly low risk for ASCVD despite a high predicted risk with traditional</a:t>
            </a:r>
          </a:p>
          <a:p>
            <a:r>
              <a:rPr lang="en-US" sz="1200" kern="1200" baseline="0" dirty="0" smtClean="0">
                <a:solidFill>
                  <a:schemeClr val="tx1"/>
                </a:solidFill>
                <a:latin typeface="+mn-lt"/>
                <a:ea typeface="+mn-ea"/>
                <a:cs typeface="+mn-cs"/>
              </a:rPr>
              <a:t>risk models.</a:t>
            </a:r>
            <a:endParaRPr lang="ru-RU"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However, the appropriateness of treating all elderly</a:t>
            </a:r>
          </a:p>
          <a:p>
            <a:r>
              <a:rPr lang="en-US" sz="1200" kern="1200" baseline="0" dirty="0" smtClean="0">
                <a:solidFill>
                  <a:schemeClr val="tx1"/>
                </a:solidFill>
                <a:latin typeface="+mn-lt"/>
                <a:ea typeface="+mn-ea"/>
                <a:cs typeface="+mn-cs"/>
              </a:rPr>
              <a:t>needs reconsideration. Thus, accurate identification</a:t>
            </a:r>
          </a:p>
          <a:p>
            <a:r>
              <a:rPr lang="en-US" sz="1200" kern="1200" baseline="0" dirty="0" smtClean="0">
                <a:solidFill>
                  <a:schemeClr val="tx1"/>
                </a:solidFill>
                <a:latin typeface="+mn-lt"/>
                <a:ea typeface="+mn-ea"/>
                <a:cs typeface="+mn-cs"/>
              </a:rPr>
              <a:t>of elderly individuals at truly low risk is gaining</a:t>
            </a:r>
          </a:p>
          <a:p>
            <a:r>
              <a:rPr lang="en-US" sz="1200" kern="1200" baseline="0" dirty="0" smtClean="0">
                <a:solidFill>
                  <a:schemeClr val="tx1"/>
                </a:solidFill>
                <a:latin typeface="+mn-lt"/>
                <a:ea typeface="+mn-ea"/>
                <a:cs typeface="+mn-cs"/>
              </a:rPr>
              <a:t>increasing interest. This situation is the opposite in</a:t>
            </a:r>
          </a:p>
          <a:p>
            <a:r>
              <a:rPr lang="en-US" sz="1200" kern="1200" baseline="0" dirty="0" smtClean="0">
                <a:solidFill>
                  <a:schemeClr val="tx1"/>
                </a:solidFill>
                <a:latin typeface="+mn-lt"/>
                <a:ea typeface="+mn-ea"/>
                <a:cs typeface="+mn-cs"/>
              </a:rPr>
              <a:t>younger individuals, where the challenge is to identify</a:t>
            </a:r>
          </a:p>
          <a:p>
            <a:r>
              <a:rPr lang="en-US" sz="1200" kern="1200" baseline="0" dirty="0" smtClean="0">
                <a:solidFill>
                  <a:schemeClr val="tx1"/>
                </a:solidFill>
                <a:latin typeface="+mn-lt"/>
                <a:ea typeface="+mn-ea"/>
                <a:cs typeface="+mn-cs"/>
              </a:rPr>
              <a:t>novel biomarkers that can help “up-risking” those</a:t>
            </a:r>
          </a:p>
          <a:p>
            <a:r>
              <a:rPr lang="en-US" sz="1200" kern="1200" baseline="0" dirty="0" smtClean="0">
                <a:solidFill>
                  <a:schemeClr val="tx1"/>
                </a:solidFill>
                <a:latin typeface="+mn-lt"/>
                <a:ea typeface="+mn-ea"/>
                <a:cs typeface="+mn-cs"/>
              </a:rPr>
              <a:t>who do not qualify for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but are at truly high risk</a:t>
            </a:r>
          </a:p>
          <a:p>
            <a:r>
              <a:rPr lang="en-US" sz="1200" kern="1200" baseline="0" dirty="0" smtClean="0">
                <a:solidFill>
                  <a:schemeClr val="tx1"/>
                </a:solidFill>
                <a:latin typeface="+mn-lt"/>
                <a:ea typeface="+mn-ea"/>
                <a:cs typeface="+mn-cs"/>
              </a:rPr>
              <a:t>for a future ASCVD event. A promising approach to</a:t>
            </a:r>
          </a:p>
          <a:p>
            <a:r>
              <a:rPr lang="en-US" sz="1200" kern="1200" baseline="0" dirty="0" smtClean="0">
                <a:solidFill>
                  <a:schemeClr val="tx1"/>
                </a:solidFill>
                <a:latin typeface="+mn-lt"/>
                <a:ea typeface="+mn-ea"/>
                <a:cs typeface="+mn-cs"/>
              </a:rPr>
              <a:t>personalize treatment in elderly people is “</a:t>
            </a:r>
            <a:r>
              <a:rPr lang="en-US" sz="1200" kern="1200" baseline="0" dirty="0" err="1" smtClean="0">
                <a:solidFill>
                  <a:schemeClr val="tx1"/>
                </a:solidFill>
                <a:latin typeface="+mn-lt"/>
                <a:ea typeface="+mn-ea"/>
                <a:cs typeface="+mn-cs"/>
              </a:rPr>
              <a:t>derisking</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by use of negative risk markers (i.e., absence of coronary</a:t>
            </a:r>
          </a:p>
          <a:p>
            <a:r>
              <a:rPr lang="en-US" sz="1200" kern="1200" baseline="0" dirty="0" smtClean="0">
                <a:solidFill>
                  <a:schemeClr val="tx1"/>
                </a:solidFill>
                <a:latin typeface="+mn-lt"/>
                <a:ea typeface="+mn-ea"/>
                <a:cs typeface="+mn-cs"/>
              </a:rPr>
              <a:t>artery calcification) to identify those at so low</a:t>
            </a:r>
          </a:p>
          <a:p>
            <a:r>
              <a:rPr lang="en-US" sz="1200" kern="1200" baseline="0" dirty="0" smtClean="0">
                <a:solidFill>
                  <a:schemeClr val="tx1"/>
                </a:solidFill>
                <a:latin typeface="+mn-lt"/>
                <a:ea typeface="+mn-ea"/>
                <a:cs typeface="+mn-cs"/>
              </a:rPr>
              <a:t>risk that </a:t>
            </a:r>
            <a:r>
              <a:rPr lang="en-US" sz="1200" kern="1200" baseline="0" dirty="0" err="1" smtClean="0">
                <a:solidFill>
                  <a:schemeClr val="tx1"/>
                </a:solidFill>
                <a:latin typeface="+mn-lt"/>
                <a:ea typeface="+mn-ea"/>
                <a:cs typeface="+mn-cs"/>
              </a:rPr>
              <a:t>statin</a:t>
            </a:r>
            <a:r>
              <a:rPr lang="en-US" sz="1200" kern="1200" baseline="0" dirty="0" smtClean="0">
                <a:solidFill>
                  <a:schemeClr val="tx1"/>
                </a:solidFill>
                <a:latin typeface="+mn-lt"/>
                <a:ea typeface="+mn-ea"/>
                <a:cs typeface="+mn-cs"/>
              </a:rPr>
              <a:t> therapy may safely be withheld</a:t>
            </a:r>
          </a:p>
          <a:p>
            <a:r>
              <a:rPr lang="en-US" sz="1200" kern="1200" baseline="0" dirty="0" smtClean="0">
                <a:solidFill>
                  <a:schemeClr val="tx1"/>
                </a:solidFill>
                <a:latin typeface="+mn-lt"/>
                <a:ea typeface="+mn-ea"/>
                <a:cs typeface="+mn-cs"/>
              </a:rPr>
              <a:t>(Figure 5) (52,53). In the </a:t>
            </a:r>
            <a:r>
              <a:rPr lang="en-US" sz="1200" kern="1200" baseline="0" dirty="0" err="1" smtClean="0">
                <a:solidFill>
                  <a:schemeClr val="tx1"/>
                </a:solidFill>
                <a:latin typeface="+mn-lt"/>
                <a:ea typeface="+mn-ea"/>
                <a:cs typeface="+mn-cs"/>
              </a:rPr>
              <a:t>BioImage</a:t>
            </a:r>
            <a:r>
              <a:rPr lang="en-US" sz="1200" kern="1200" baseline="0" dirty="0" smtClean="0">
                <a:solidFill>
                  <a:schemeClr val="tx1"/>
                </a:solidFill>
                <a:latin typeface="+mn-lt"/>
                <a:ea typeface="+mn-ea"/>
                <a:cs typeface="+mn-cs"/>
              </a:rPr>
              <a:t> study of elderly</a:t>
            </a:r>
          </a:p>
          <a:p>
            <a:r>
              <a:rPr lang="en-US" sz="1200" kern="1200" baseline="0" dirty="0" smtClean="0">
                <a:solidFill>
                  <a:schemeClr val="tx1"/>
                </a:solidFill>
                <a:latin typeface="+mn-lt"/>
                <a:ea typeface="+mn-ea"/>
                <a:cs typeface="+mn-cs"/>
              </a:rPr>
              <a:t>individuals, for example, absence of coronary artery</a:t>
            </a:r>
          </a:p>
          <a:p>
            <a:r>
              <a:rPr lang="en-US" sz="1200" kern="1200" baseline="0" dirty="0" smtClean="0">
                <a:solidFill>
                  <a:schemeClr val="tx1"/>
                </a:solidFill>
                <a:latin typeface="+mn-lt"/>
                <a:ea typeface="+mn-ea"/>
                <a:cs typeface="+mn-cs"/>
              </a:rPr>
              <a:t>calcification was prevalent (z1 of 3) and associated</a:t>
            </a:r>
          </a:p>
          <a:p>
            <a:r>
              <a:rPr lang="en-US" sz="1200" kern="1200" baseline="0" dirty="0" smtClean="0">
                <a:solidFill>
                  <a:schemeClr val="tx1"/>
                </a:solidFill>
                <a:latin typeface="+mn-lt"/>
                <a:ea typeface="+mn-ea"/>
                <a:cs typeface="+mn-cs"/>
              </a:rPr>
              <a:t>with exceptionally low ASCVD event rates (53).</a:t>
            </a:r>
          </a:p>
          <a:p>
            <a:r>
              <a:rPr lang="en-US" sz="1200" kern="1200" baseline="0" dirty="0" err="1" smtClean="0">
                <a:solidFill>
                  <a:schemeClr val="tx1"/>
                </a:solidFill>
                <a:latin typeface="+mn-lt"/>
                <a:ea typeface="+mn-ea"/>
                <a:cs typeface="+mn-cs"/>
              </a:rPr>
              <a:t>Derisking</a:t>
            </a:r>
            <a:r>
              <a:rPr lang="en-US" sz="1200" kern="1200" baseline="0" dirty="0" smtClean="0">
                <a:solidFill>
                  <a:schemeClr val="tx1"/>
                </a:solidFill>
                <a:latin typeface="+mn-lt"/>
                <a:ea typeface="+mn-ea"/>
                <a:cs typeface="+mn-cs"/>
              </a:rPr>
              <a:t> is not considered in current guidelines but</a:t>
            </a:r>
          </a:p>
          <a:p>
            <a:r>
              <a:rPr lang="en-US" sz="1200" kern="1200" baseline="0" dirty="0" smtClean="0">
                <a:solidFill>
                  <a:schemeClr val="tx1"/>
                </a:solidFill>
                <a:latin typeface="+mn-lt"/>
                <a:ea typeface="+mn-ea"/>
                <a:cs typeface="+mn-cs"/>
              </a:rPr>
              <a:t>deserves to be discussed when the guidelines are</a:t>
            </a:r>
          </a:p>
          <a:p>
            <a:r>
              <a:rPr lang="en-US" sz="1200" kern="1200" baseline="0" dirty="0" smtClean="0">
                <a:solidFill>
                  <a:schemeClr val="tx1"/>
                </a:solidFill>
                <a:latin typeface="+mn-lt"/>
                <a:ea typeface="+mn-ea"/>
                <a:cs typeface="+mn-cs"/>
              </a:rPr>
              <a:t>updated.</a:t>
            </a:r>
            <a:endParaRPr lang="ru-RU" dirty="0"/>
          </a:p>
        </p:txBody>
      </p:sp>
      <p:sp>
        <p:nvSpPr>
          <p:cNvPr id="4" name="Номер слайда 3"/>
          <p:cNvSpPr>
            <a:spLocks noGrp="1"/>
          </p:cNvSpPr>
          <p:nvPr>
            <p:ph type="sldNum" sz="quarter" idx="10"/>
          </p:nvPr>
        </p:nvSpPr>
        <p:spPr/>
        <p:txBody>
          <a:bodyPr/>
          <a:lstStyle/>
          <a:p>
            <a:fld id="{5145560D-07BD-4975-91FB-374F117C6C48}" type="slidenum">
              <a:rPr lang="ru-RU" smtClean="0"/>
              <a:pPr/>
              <a:t>27</a:t>
            </a:fld>
            <a:endParaRPr lang="ru-RU"/>
          </a:p>
        </p:txBody>
      </p:sp>
    </p:spTree>
    <p:extLst>
      <p:ext uri="{BB962C8B-B14F-4D97-AF65-F5344CB8AC3E}">
        <p14:creationId xmlns:p14="http://schemas.microsoft.com/office/powerpoint/2010/main" val="182919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Age is the most important determinant of predicted risk of ASCVD using traditional risk</a:t>
            </a:r>
          </a:p>
          <a:p>
            <a:r>
              <a:rPr lang="en-US" sz="1200" kern="1200" baseline="0" dirty="0" smtClean="0">
                <a:solidFill>
                  <a:schemeClr val="tx1"/>
                </a:solidFill>
                <a:latin typeface="+mn-lt"/>
                <a:ea typeface="+mn-ea"/>
                <a:cs typeface="+mn-cs"/>
              </a:rPr>
              <a:t>models. Thus, because of increasing age alone, most elderly individuals &gt;65 years of age</a:t>
            </a:r>
          </a:p>
          <a:p>
            <a:r>
              <a:rPr lang="en-US" sz="1200" kern="1200" baseline="0" dirty="0" smtClean="0">
                <a:solidFill>
                  <a:schemeClr val="tx1"/>
                </a:solidFill>
                <a:latin typeface="+mn-lt"/>
                <a:ea typeface="+mn-ea"/>
                <a:cs typeface="+mn-cs"/>
              </a:rPr>
              <a:t>will eventually exceed the risk-based treatment thresholds for </a:t>
            </a:r>
            <a:r>
              <a:rPr lang="en-US" sz="1200" kern="1200" baseline="0" dirty="0" err="1" smtClean="0">
                <a:solidFill>
                  <a:schemeClr val="tx1"/>
                </a:solidFill>
                <a:latin typeface="+mn-lt"/>
                <a:ea typeface="+mn-ea"/>
                <a:cs typeface="+mn-cs"/>
              </a:rPr>
              <a:t>statin</a:t>
            </a:r>
            <a:r>
              <a:rPr lang="en-US" sz="1200" kern="1200" baseline="0" dirty="0" smtClean="0">
                <a:solidFill>
                  <a:schemeClr val="tx1"/>
                </a:solidFill>
                <a:latin typeface="+mn-lt"/>
                <a:ea typeface="+mn-ea"/>
                <a:cs typeface="+mn-cs"/>
              </a:rPr>
              <a:t> therapy by most</a:t>
            </a:r>
          </a:p>
          <a:p>
            <a:r>
              <a:rPr lang="en-US" sz="1200" kern="1200" baseline="0" dirty="0" smtClean="0">
                <a:solidFill>
                  <a:schemeClr val="tx1"/>
                </a:solidFill>
                <a:latin typeface="+mn-lt"/>
                <a:ea typeface="+mn-ea"/>
                <a:cs typeface="+mn-cs"/>
              </a:rPr>
              <a:t>guidelines. Given the increasing elderly population and the associated concern about</a:t>
            </a:r>
          </a:p>
          <a:p>
            <a:r>
              <a:rPr lang="en-US" sz="1200" kern="1200" baseline="0" dirty="0" smtClean="0">
                <a:solidFill>
                  <a:schemeClr val="tx1"/>
                </a:solidFill>
                <a:latin typeface="+mn-lt"/>
                <a:ea typeface="+mn-ea"/>
                <a:cs typeface="+mn-cs"/>
              </a:rPr>
              <a:t>overtreatment with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the challenge in elderly individuals is therefore to identify</a:t>
            </a:r>
          </a:p>
          <a:p>
            <a:r>
              <a:rPr lang="en-US" sz="1200" kern="1200" baseline="0" dirty="0" smtClean="0">
                <a:solidFill>
                  <a:schemeClr val="tx1"/>
                </a:solidFill>
                <a:latin typeface="+mn-lt"/>
                <a:ea typeface="+mn-ea"/>
                <a:cs typeface="+mn-cs"/>
              </a:rPr>
              <a:t>those who are at truly low risk for ASCVD despite a high predicted risk with traditional</a:t>
            </a:r>
          </a:p>
          <a:p>
            <a:r>
              <a:rPr lang="en-US" sz="1200" kern="1200" baseline="0" dirty="0" smtClean="0">
                <a:solidFill>
                  <a:schemeClr val="tx1"/>
                </a:solidFill>
                <a:latin typeface="+mn-lt"/>
                <a:ea typeface="+mn-ea"/>
                <a:cs typeface="+mn-cs"/>
              </a:rPr>
              <a:t>risk models.</a:t>
            </a:r>
            <a:endParaRPr lang="ru-RU"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However, the appropriateness of treating all elderly</a:t>
            </a:r>
          </a:p>
          <a:p>
            <a:r>
              <a:rPr lang="en-US" sz="1200" kern="1200" baseline="0" dirty="0" smtClean="0">
                <a:solidFill>
                  <a:schemeClr val="tx1"/>
                </a:solidFill>
                <a:latin typeface="+mn-lt"/>
                <a:ea typeface="+mn-ea"/>
                <a:cs typeface="+mn-cs"/>
              </a:rPr>
              <a:t>needs reconsideration. Thus, accurate identification</a:t>
            </a:r>
          </a:p>
          <a:p>
            <a:r>
              <a:rPr lang="en-US" sz="1200" kern="1200" baseline="0" dirty="0" smtClean="0">
                <a:solidFill>
                  <a:schemeClr val="tx1"/>
                </a:solidFill>
                <a:latin typeface="+mn-lt"/>
                <a:ea typeface="+mn-ea"/>
                <a:cs typeface="+mn-cs"/>
              </a:rPr>
              <a:t>of elderly individuals at truly low risk is gaining</a:t>
            </a:r>
          </a:p>
          <a:p>
            <a:r>
              <a:rPr lang="en-US" sz="1200" kern="1200" baseline="0" dirty="0" smtClean="0">
                <a:solidFill>
                  <a:schemeClr val="tx1"/>
                </a:solidFill>
                <a:latin typeface="+mn-lt"/>
                <a:ea typeface="+mn-ea"/>
                <a:cs typeface="+mn-cs"/>
              </a:rPr>
              <a:t>increasing interest. This situation is the opposite in</a:t>
            </a:r>
          </a:p>
          <a:p>
            <a:r>
              <a:rPr lang="en-US" sz="1200" kern="1200" baseline="0" dirty="0" smtClean="0">
                <a:solidFill>
                  <a:schemeClr val="tx1"/>
                </a:solidFill>
                <a:latin typeface="+mn-lt"/>
                <a:ea typeface="+mn-ea"/>
                <a:cs typeface="+mn-cs"/>
              </a:rPr>
              <a:t>younger individuals, where the challenge is to identify</a:t>
            </a:r>
          </a:p>
          <a:p>
            <a:r>
              <a:rPr lang="en-US" sz="1200" kern="1200" baseline="0" dirty="0" smtClean="0">
                <a:solidFill>
                  <a:schemeClr val="tx1"/>
                </a:solidFill>
                <a:latin typeface="+mn-lt"/>
                <a:ea typeface="+mn-ea"/>
                <a:cs typeface="+mn-cs"/>
              </a:rPr>
              <a:t>novel biomarkers that can help “up-risking” those</a:t>
            </a:r>
          </a:p>
          <a:p>
            <a:r>
              <a:rPr lang="en-US" sz="1200" kern="1200" baseline="0" dirty="0" smtClean="0">
                <a:solidFill>
                  <a:schemeClr val="tx1"/>
                </a:solidFill>
                <a:latin typeface="+mn-lt"/>
                <a:ea typeface="+mn-ea"/>
                <a:cs typeface="+mn-cs"/>
              </a:rPr>
              <a:t>who do not qualify for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but are at truly high risk</a:t>
            </a:r>
          </a:p>
          <a:p>
            <a:r>
              <a:rPr lang="en-US" sz="1200" kern="1200" baseline="0" dirty="0" smtClean="0">
                <a:solidFill>
                  <a:schemeClr val="tx1"/>
                </a:solidFill>
                <a:latin typeface="+mn-lt"/>
                <a:ea typeface="+mn-ea"/>
                <a:cs typeface="+mn-cs"/>
              </a:rPr>
              <a:t>for a future ASCVD event. A promising approach to</a:t>
            </a:r>
          </a:p>
          <a:p>
            <a:r>
              <a:rPr lang="en-US" sz="1200" kern="1200" baseline="0" dirty="0" smtClean="0">
                <a:solidFill>
                  <a:schemeClr val="tx1"/>
                </a:solidFill>
                <a:latin typeface="+mn-lt"/>
                <a:ea typeface="+mn-ea"/>
                <a:cs typeface="+mn-cs"/>
              </a:rPr>
              <a:t>personalize treatment in elderly people is “</a:t>
            </a:r>
            <a:r>
              <a:rPr lang="en-US" sz="1200" kern="1200" baseline="0" dirty="0" err="1" smtClean="0">
                <a:solidFill>
                  <a:schemeClr val="tx1"/>
                </a:solidFill>
                <a:latin typeface="+mn-lt"/>
                <a:ea typeface="+mn-ea"/>
                <a:cs typeface="+mn-cs"/>
              </a:rPr>
              <a:t>derisking</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by use of negative risk markers (i.e., absence of coronary</a:t>
            </a:r>
          </a:p>
          <a:p>
            <a:r>
              <a:rPr lang="en-US" sz="1200" kern="1200" baseline="0" dirty="0" smtClean="0">
                <a:solidFill>
                  <a:schemeClr val="tx1"/>
                </a:solidFill>
                <a:latin typeface="+mn-lt"/>
                <a:ea typeface="+mn-ea"/>
                <a:cs typeface="+mn-cs"/>
              </a:rPr>
              <a:t>artery calcification) to identify those at so low</a:t>
            </a:r>
          </a:p>
          <a:p>
            <a:r>
              <a:rPr lang="en-US" sz="1200" kern="1200" baseline="0" dirty="0" smtClean="0">
                <a:solidFill>
                  <a:schemeClr val="tx1"/>
                </a:solidFill>
                <a:latin typeface="+mn-lt"/>
                <a:ea typeface="+mn-ea"/>
                <a:cs typeface="+mn-cs"/>
              </a:rPr>
              <a:t>risk that </a:t>
            </a:r>
            <a:r>
              <a:rPr lang="en-US" sz="1200" kern="1200" baseline="0" dirty="0" err="1" smtClean="0">
                <a:solidFill>
                  <a:schemeClr val="tx1"/>
                </a:solidFill>
                <a:latin typeface="+mn-lt"/>
                <a:ea typeface="+mn-ea"/>
                <a:cs typeface="+mn-cs"/>
              </a:rPr>
              <a:t>statin</a:t>
            </a:r>
            <a:r>
              <a:rPr lang="en-US" sz="1200" kern="1200" baseline="0" dirty="0" smtClean="0">
                <a:solidFill>
                  <a:schemeClr val="tx1"/>
                </a:solidFill>
                <a:latin typeface="+mn-lt"/>
                <a:ea typeface="+mn-ea"/>
                <a:cs typeface="+mn-cs"/>
              </a:rPr>
              <a:t> therapy may safely be withheld</a:t>
            </a:r>
          </a:p>
          <a:p>
            <a:r>
              <a:rPr lang="en-US" sz="1200" kern="1200" baseline="0" dirty="0" smtClean="0">
                <a:solidFill>
                  <a:schemeClr val="tx1"/>
                </a:solidFill>
                <a:latin typeface="+mn-lt"/>
                <a:ea typeface="+mn-ea"/>
                <a:cs typeface="+mn-cs"/>
              </a:rPr>
              <a:t>(Figure 5) (52,53). In the </a:t>
            </a:r>
            <a:r>
              <a:rPr lang="en-US" sz="1200" kern="1200" baseline="0" dirty="0" err="1" smtClean="0">
                <a:solidFill>
                  <a:schemeClr val="tx1"/>
                </a:solidFill>
                <a:latin typeface="+mn-lt"/>
                <a:ea typeface="+mn-ea"/>
                <a:cs typeface="+mn-cs"/>
              </a:rPr>
              <a:t>BioImage</a:t>
            </a:r>
            <a:r>
              <a:rPr lang="en-US" sz="1200" kern="1200" baseline="0" dirty="0" smtClean="0">
                <a:solidFill>
                  <a:schemeClr val="tx1"/>
                </a:solidFill>
                <a:latin typeface="+mn-lt"/>
                <a:ea typeface="+mn-ea"/>
                <a:cs typeface="+mn-cs"/>
              </a:rPr>
              <a:t> study of elderly</a:t>
            </a:r>
          </a:p>
          <a:p>
            <a:r>
              <a:rPr lang="en-US" sz="1200" kern="1200" baseline="0" dirty="0" smtClean="0">
                <a:solidFill>
                  <a:schemeClr val="tx1"/>
                </a:solidFill>
                <a:latin typeface="+mn-lt"/>
                <a:ea typeface="+mn-ea"/>
                <a:cs typeface="+mn-cs"/>
              </a:rPr>
              <a:t>individuals, for example, absence of coronary artery</a:t>
            </a:r>
          </a:p>
          <a:p>
            <a:r>
              <a:rPr lang="en-US" sz="1200" kern="1200" baseline="0" dirty="0" smtClean="0">
                <a:solidFill>
                  <a:schemeClr val="tx1"/>
                </a:solidFill>
                <a:latin typeface="+mn-lt"/>
                <a:ea typeface="+mn-ea"/>
                <a:cs typeface="+mn-cs"/>
              </a:rPr>
              <a:t>calcification was prevalent (z1 of 3) and associated</a:t>
            </a:r>
          </a:p>
          <a:p>
            <a:r>
              <a:rPr lang="en-US" sz="1200" kern="1200" baseline="0" dirty="0" smtClean="0">
                <a:solidFill>
                  <a:schemeClr val="tx1"/>
                </a:solidFill>
                <a:latin typeface="+mn-lt"/>
                <a:ea typeface="+mn-ea"/>
                <a:cs typeface="+mn-cs"/>
              </a:rPr>
              <a:t>with exceptionally low ASCVD event rates (53).</a:t>
            </a:r>
          </a:p>
          <a:p>
            <a:r>
              <a:rPr lang="en-US" sz="1200" kern="1200" baseline="0" dirty="0" err="1" smtClean="0">
                <a:solidFill>
                  <a:schemeClr val="tx1"/>
                </a:solidFill>
                <a:latin typeface="+mn-lt"/>
                <a:ea typeface="+mn-ea"/>
                <a:cs typeface="+mn-cs"/>
              </a:rPr>
              <a:t>Derisking</a:t>
            </a:r>
            <a:r>
              <a:rPr lang="en-US" sz="1200" kern="1200" baseline="0" dirty="0" smtClean="0">
                <a:solidFill>
                  <a:schemeClr val="tx1"/>
                </a:solidFill>
                <a:latin typeface="+mn-lt"/>
                <a:ea typeface="+mn-ea"/>
                <a:cs typeface="+mn-cs"/>
              </a:rPr>
              <a:t> is not considered in current guidelines but</a:t>
            </a:r>
          </a:p>
          <a:p>
            <a:r>
              <a:rPr lang="en-US" sz="1200" kern="1200" baseline="0" dirty="0" smtClean="0">
                <a:solidFill>
                  <a:schemeClr val="tx1"/>
                </a:solidFill>
                <a:latin typeface="+mn-lt"/>
                <a:ea typeface="+mn-ea"/>
                <a:cs typeface="+mn-cs"/>
              </a:rPr>
              <a:t>deserves to be discussed when the guidelines are</a:t>
            </a:r>
          </a:p>
          <a:p>
            <a:r>
              <a:rPr lang="en-US" sz="1200" kern="1200" baseline="0" dirty="0" smtClean="0">
                <a:solidFill>
                  <a:schemeClr val="tx1"/>
                </a:solidFill>
                <a:latin typeface="+mn-lt"/>
                <a:ea typeface="+mn-ea"/>
                <a:cs typeface="+mn-cs"/>
              </a:rPr>
              <a:t>updated.</a:t>
            </a:r>
            <a:endParaRPr lang="ru-RU" dirty="0"/>
          </a:p>
        </p:txBody>
      </p:sp>
      <p:sp>
        <p:nvSpPr>
          <p:cNvPr id="4" name="Номер слайда 3"/>
          <p:cNvSpPr>
            <a:spLocks noGrp="1"/>
          </p:cNvSpPr>
          <p:nvPr>
            <p:ph type="sldNum" sz="quarter" idx="10"/>
          </p:nvPr>
        </p:nvSpPr>
        <p:spPr/>
        <p:txBody>
          <a:bodyPr/>
          <a:lstStyle/>
          <a:p>
            <a:fld id="{5145560D-07BD-4975-91FB-374F117C6C48}" type="slidenum">
              <a:rPr lang="ru-RU" smtClean="0"/>
              <a:pPr/>
              <a:t>28</a:t>
            </a:fld>
            <a:endParaRPr lang="ru-RU"/>
          </a:p>
        </p:txBody>
      </p:sp>
    </p:spTree>
    <p:extLst>
      <p:ext uri="{BB962C8B-B14F-4D97-AF65-F5344CB8AC3E}">
        <p14:creationId xmlns:p14="http://schemas.microsoft.com/office/powerpoint/2010/main" val="2836781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45560D-07BD-4975-91FB-374F117C6C48}" type="slidenum">
              <a:rPr lang="ru-RU" smtClean="0"/>
              <a:pPr/>
              <a:t>29</a:t>
            </a:fld>
            <a:endParaRPr lang="ru-RU"/>
          </a:p>
        </p:txBody>
      </p:sp>
    </p:spTree>
    <p:extLst>
      <p:ext uri="{BB962C8B-B14F-4D97-AF65-F5344CB8AC3E}">
        <p14:creationId xmlns:p14="http://schemas.microsoft.com/office/powerpoint/2010/main" val="13806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Age is the most important determinant of predicted risk of ASCVD using traditional risk</a:t>
            </a:r>
          </a:p>
          <a:p>
            <a:r>
              <a:rPr lang="en-US" sz="1200" kern="1200" baseline="0" dirty="0" smtClean="0">
                <a:solidFill>
                  <a:schemeClr val="tx1"/>
                </a:solidFill>
                <a:latin typeface="+mn-lt"/>
                <a:ea typeface="+mn-ea"/>
                <a:cs typeface="+mn-cs"/>
              </a:rPr>
              <a:t>models. Thus, because of increasing age alone, most elderly individuals &gt;65 years of age</a:t>
            </a:r>
          </a:p>
          <a:p>
            <a:r>
              <a:rPr lang="en-US" sz="1200" kern="1200" baseline="0" dirty="0" smtClean="0">
                <a:solidFill>
                  <a:schemeClr val="tx1"/>
                </a:solidFill>
                <a:latin typeface="+mn-lt"/>
                <a:ea typeface="+mn-ea"/>
                <a:cs typeface="+mn-cs"/>
              </a:rPr>
              <a:t>will eventually exceed the risk-based treatment thresholds for </a:t>
            </a:r>
            <a:r>
              <a:rPr lang="en-US" sz="1200" kern="1200" baseline="0" dirty="0" err="1" smtClean="0">
                <a:solidFill>
                  <a:schemeClr val="tx1"/>
                </a:solidFill>
                <a:latin typeface="+mn-lt"/>
                <a:ea typeface="+mn-ea"/>
                <a:cs typeface="+mn-cs"/>
              </a:rPr>
              <a:t>statin</a:t>
            </a:r>
            <a:r>
              <a:rPr lang="en-US" sz="1200" kern="1200" baseline="0" dirty="0" smtClean="0">
                <a:solidFill>
                  <a:schemeClr val="tx1"/>
                </a:solidFill>
                <a:latin typeface="+mn-lt"/>
                <a:ea typeface="+mn-ea"/>
                <a:cs typeface="+mn-cs"/>
              </a:rPr>
              <a:t> therapy by most</a:t>
            </a:r>
          </a:p>
          <a:p>
            <a:r>
              <a:rPr lang="en-US" sz="1200" kern="1200" baseline="0" dirty="0" smtClean="0">
                <a:solidFill>
                  <a:schemeClr val="tx1"/>
                </a:solidFill>
                <a:latin typeface="+mn-lt"/>
                <a:ea typeface="+mn-ea"/>
                <a:cs typeface="+mn-cs"/>
              </a:rPr>
              <a:t>guidelines. Given the increasing elderly population and the associated concern about</a:t>
            </a:r>
          </a:p>
          <a:p>
            <a:r>
              <a:rPr lang="en-US" sz="1200" kern="1200" baseline="0" dirty="0" smtClean="0">
                <a:solidFill>
                  <a:schemeClr val="tx1"/>
                </a:solidFill>
                <a:latin typeface="+mn-lt"/>
                <a:ea typeface="+mn-ea"/>
                <a:cs typeface="+mn-cs"/>
              </a:rPr>
              <a:t>overtreatment with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the challenge in elderly individuals is therefore to identify</a:t>
            </a:r>
          </a:p>
          <a:p>
            <a:r>
              <a:rPr lang="en-US" sz="1200" kern="1200" baseline="0" dirty="0" smtClean="0">
                <a:solidFill>
                  <a:schemeClr val="tx1"/>
                </a:solidFill>
                <a:latin typeface="+mn-lt"/>
                <a:ea typeface="+mn-ea"/>
                <a:cs typeface="+mn-cs"/>
              </a:rPr>
              <a:t>those who are at truly low risk for ASCVD despite a high predicted risk with traditional</a:t>
            </a:r>
          </a:p>
          <a:p>
            <a:r>
              <a:rPr lang="en-US" sz="1200" kern="1200" baseline="0" dirty="0" smtClean="0">
                <a:solidFill>
                  <a:schemeClr val="tx1"/>
                </a:solidFill>
                <a:latin typeface="+mn-lt"/>
                <a:ea typeface="+mn-ea"/>
                <a:cs typeface="+mn-cs"/>
              </a:rPr>
              <a:t>risk models.</a:t>
            </a:r>
            <a:endParaRPr lang="ru-RU"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However, the appropriateness of treating all elderly</a:t>
            </a:r>
          </a:p>
          <a:p>
            <a:r>
              <a:rPr lang="en-US" sz="1200" kern="1200" baseline="0" dirty="0" smtClean="0">
                <a:solidFill>
                  <a:schemeClr val="tx1"/>
                </a:solidFill>
                <a:latin typeface="+mn-lt"/>
                <a:ea typeface="+mn-ea"/>
                <a:cs typeface="+mn-cs"/>
              </a:rPr>
              <a:t>needs reconsideration. Thus, accurate identification</a:t>
            </a:r>
          </a:p>
          <a:p>
            <a:r>
              <a:rPr lang="en-US" sz="1200" kern="1200" baseline="0" dirty="0" smtClean="0">
                <a:solidFill>
                  <a:schemeClr val="tx1"/>
                </a:solidFill>
                <a:latin typeface="+mn-lt"/>
                <a:ea typeface="+mn-ea"/>
                <a:cs typeface="+mn-cs"/>
              </a:rPr>
              <a:t>of elderly individuals at truly low risk is gaining</a:t>
            </a:r>
          </a:p>
          <a:p>
            <a:r>
              <a:rPr lang="en-US" sz="1200" kern="1200" baseline="0" dirty="0" smtClean="0">
                <a:solidFill>
                  <a:schemeClr val="tx1"/>
                </a:solidFill>
                <a:latin typeface="+mn-lt"/>
                <a:ea typeface="+mn-ea"/>
                <a:cs typeface="+mn-cs"/>
              </a:rPr>
              <a:t>increasing interest. This situation is the opposite in</a:t>
            </a:r>
          </a:p>
          <a:p>
            <a:r>
              <a:rPr lang="en-US" sz="1200" kern="1200" baseline="0" dirty="0" smtClean="0">
                <a:solidFill>
                  <a:schemeClr val="tx1"/>
                </a:solidFill>
                <a:latin typeface="+mn-lt"/>
                <a:ea typeface="+mn-ea"/>
                <a:cs typeface="+mn-cs"/>
              </a:rPr>
              <a:t>younger individuals, where the challenge is to identify</a:t>
            </a:r>
          </a:p>
          <a:p>
            <a:r>
              <a:rPr lang="en-US" sz="1200" kern="1200" baseline="0" dirty="0" smtClean="0">
                <a:solidFill>
                  <a:schemeClr val="tx1"/>
                </a:solidFill>
                <a:latin typeface="+mn-lt"/>
                <a:ea typeface="+mn-ea"/>
                <a:cs typeface="+mn-cs"/>
              </a:rPr>
              <a:t>novel biomarkers that can help “up-risking” those</a:t>
            </a:r>
          </a:p>
          <a:p>
            <a:r>
              <a:rPr lang="en-US" sz="1200" kern="1200" baseline="0" dirty="0" smtClean="0">
                <a:solidFill>
                  <a:schemeClr val="tx1"/>
                </a:solidFill>
                <a:latin typeface="+mn-lt"/>
                <a:ea typeface="+mn-ea"/>
                <a:cs typeface="+mn-cs"/>
              </a:rPr>
              <a:t>who do not qualify for </a:t>
            </a:r>
            <a:r>
              <a:rPr lang="en-US" sz="1200" kern="1200" baseline="0" dirty="0" err="1" smtClean="0">
                <a:solidFill>
                  <a:schemeClr val="tx1"/>
                </a:solidFill>
                <a:latin typeface="+mn-lt"/>
                <a:ea typeface="+mn-ea"/>
                <a:cs typeface="+mn-cs"/>
              </a:rPr>
              <a:t>statins</a:t>
            </a:r>
            <a:r>
              <a:rPr lang="en-US" sz="1200" kern="1200" baseline="0" dirty="0" smtClean="0">
                <a:solidFill>
                  <a:schemeClr val="tx1"/>
                </a:solidFill>
                <a:latin typeface="+mn-lt"/>
                <a:ea typeface="+mn-ea"/>
                <a:cs typeface="+mn-cs"/>
              </a:rPr>
              <a:t> but are at truly high risk</a:t>
            </a:r>
          </a:p>
          <a:p>
            <a:r>
              <a:rPr lang="en-US" sz="1200" kern="1200" baseline="0" dirty="0" smtClean="0">
                <a:solidFill>
                  <a:schemeClr val="tx1"/>
                </a:solidFill>
                <a:latin typeface="+mn-lt"/>
                <a:ea typeface="+mn-ea"/>
                <a:cs typeface="+mn-cs"/>
              </a:rPr>
              <a:t>for a future ASCVD event. A promising approach to</a:t>
            </a:r>
          </a:p>
          <a:p>
            <a:r>
              <a:rPr lang="en-US" sz="1200" kern="1200" baseline="0" dirty="0" smtClean="0">
                <a:solidFill>
                  <a:schemeClr val="tx1"/>
                </a:solidFill>
                <a:latin typeface="+mn-lt"/>
                <a:ea typeface="+mn-ea"/>
                <a:cs typeface="+mn-cs"/>
              </a:rPr>
              <a:t>personalize treatment in elderly people is “</a:t>
            </a:r>
            <a:r>
              <a:rPr lang="en-US" sz="1200" kern="1200" baseline="0" dirty="0" err="1" smtClean="0">
                <a:solidFill>
                  <a:schemeClr val="tx1"/>
                </a:solidFill>
                <a:latin typeface="+mn-lt"/>
                <a:ea typeface="+mn-ea"/>
                <a:cs typeface="+mn-cs"/>
              </a:rPr>
              <a:t>derisking</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by use of negative risk markers (i.e., absence of coronary</a:t>
            </a:r>
          </a:p>
          <a:p>
            <a:r>
              <a:rPr lang="en-US" sz="1200" kern="1200" baseline="0" dirty="0" smtClean="0">
                <a:solidFill>
                  <a:schemeClr val="tx1"/>
                </a:solidFill>
                <a:latin typeface="+mn-lt"/>
                <a:ea typeface="+mn-ea"/>
                <a:cs typeface="+mn-cs"/>
              </a:rPr>
              <a:t>artery calcification) to identify those at so low</a:t>
            </a:r>
          </a:p>
          <a:p>
            <a:r>
              <a:rPr lang="en-US" sz="1200" kern="1200" baseline="0" dirty="0" smtClean="0">
                <a:solidFill>
                  <a:schemeClr val="tx1"/>
                </a:solidFill>
                <a:latin typeface="+mn-lt"/>
                <a:ea typeface="+mn-ea"/>
                <a:cs typeface="+mn-cs"/>
              </a:rPr>
              <a:t>risk that </a:t>
            </a:r>
            <a:r>
              <a:rPr lang="en-US" sz="1200" kern="1200" baseline="0" dirty="0" err="1" smtClean="0">
                <a:solidFill>
                  <a:schemeClr val="tx1"/>
                </a:solidFill>
                <a:latin typeface="+mn-lt"/>
                <a:ea typeface="+mn-ea"/>
                <a:cs typeface="+mn-cs"/>
              </a:rPr>
              <a:t>statin</a:t>
            </a:r>
            <a:r>
              <a:rPr lang="en-US" sz="1200" kern="1200" baseline="0" dirty="0" smtClean="0">
                <a:solidFill>
                  <a:schemeClr val="tx1"/>
                </a:solidFill>
                <a:latin typeface="+mn-lt"/>
                <a:ea typeface="+mn-ea"/>
                <a:cs typeface="+mn-cs"/>
              </a:rPr>
              <a:t> therapy may safely be withheld</a:t>
            </a:r>
          </a:p>
          <a:p>
            <a:r>
              <a:rPr lang="en-US" sz="1200" kern="1200" baseline="0" dirty="0" smtClean="0">
                <a:solidFill>
                  <a:schemeClr val="tx1"/>
                </a:solidFill>
                <a:latin typeface="+mn-lt"/>
                <a:ea typeface="+mn-ea"/>
                <a:cs typeface="+mn-cs"/>
              </a:rPr>
              <a:t>(Figure 5) (52,53). In the </a:t>
            </a:r>
            <a:r>
              <a:rPr lang="en-US" sz="1200" kern="1200" baseline="0" dirty="0" err="1" smtClean="0">
                <a:solidFill>
                  <a:schemeClr val="tx1"/>
                </a:solidFill>
                <a:latin typeface="+mn-lt"/>
                <a:ea typeface="+mn-ea"/>
                <a:cs typeface="+mn-cs"/>
              </a:rPr>
              <a:t>BioImage</a:t>
            </a:r>
            <a:r>
              <a:rPr lang="en-US" sz="1200" kern="1200" baseline="0" dirty="0" smtClean="0">
                <a:solidFill>
                  <a:schemeClr val="tx1"/>
                </a:solidFill>
                <a:latin typeface="+mn-lt"/>
                <a:ea typeface="+mn-ea"/>
                <a:cs typeface="+mn-cs"/>
              </a:rPr>
              <a:t> study of elderly</a:t>
            </a:r>
          </a:p>
          <a:p>
            <a:r>
              <a:rPr lang="en-US" sz="1200" kern="1200" baseline="0" dirty="0" smtClean="0">
                <a:solidFill>
                  <a:schemeClr val="tx1"/>
                </a:solidFill>
                <a:latin typeface="+mn-lt"/>
                <a:ea typeface="+mn-ea"/>
                <a:cs typeface="+mn-cs"/>
              </a:rPr>
              <a:t>individuals, for example, absence of coronary artery</a:t>
            </a:r>
          </a:p>
          <a:p>
            <a:r>
              <a:rPr lang="en-US" sz="1200" kern="1200" baseline="0" dirty="0" smtClean="0">
                <a:solidFill>
                  <a:schemeClr val="tx1"/>
                </a:solidFill>
                <a:latin typeface="+mn-lt"/>
                <a:ea typeface="+mn-ea"/>
                <a:cs typeface="+mn-cs"/>
              </a:rPr>
              <a:t>calcification was prevalent (z1 of 3) and associated</a:t>
            </a:r>
          </a:p>
          <a:p>
            <a:r>
              <a:rPr lang="en-US" sz="1200" kern="1200" baseline="0" dirty="0" smtClean="0">
                <a:solidFill>
                  <a:schemeClr val="tx1"/>
                </a:solidFill>
                <a:latin typeface="+mn-lt"/>
                <a:ea typeface="+mn-ea"/>
                <a:cs typeface="+mn-cs"/>
              </a:rPr>
              <a:t>with exceptionally low ASCVD event rates (53).</a:t>
            </a:r>
          </a:p>
          <a:p>
            <a:r>
              <a:rPr lang="en-US" sz="1200" kern="1200" baseline="0" dirty="0" err="1" smtClean="0">
                <a:solidFill>
                  <a:schemeClr val="tx1"/>
                </a:solidFill>
                <a:latin typeface="+mn-lt"/>
                <a:ea typeface="+mn-ea"/>
                <a:cs typeface="+mn-cs"/>
              </a:rPr>
              <a:t>Derisking</a:t>
            </a:r>
            <a:r>
              <a:rPr lang="en-US" sz="1200" kern="1200" baseline="0" dirty="0" smtClean="0">
                <a:solidFill>
                  <a:schemeClr val="tx1"/>
                </a:solidFill>
                <a:latin typeface="+mn-lt"/>
                <a:ea typeface="+mn-ea"/>
                <a:cs typeface="+mn-cs"/>
              </a:rPr>
              <a:t> is not considered in current guidelines but</a:t>
            </a:r>
          </a:p>
          <a:p>
            <a:r>
              <a:rPr lang="en-US" sz="1200" kern="1200" baseline="0" dirty="0" smtClean="0">
                <a:solidFill>
                  <a:schemeClr val="tx1"/>
                </a:solidFill>
                <a:latin typeface="+mn-lt"/>
                <a:ea typeface="+mn-ea"/>
                <a:cs typeface="+mn-cs"/>
              </a:rPr>
              <a:t>deserves to be discussed when the guidelines are</a:t>
            </a:r>
          </a:p>
          <a:p>
            <a:r>
              <a:rPr lang="en-US" sz="1200" kern="1200" baseline="0" dirty="0" smtClean="0">
                <a:solidFill>
                  <a:schemeClr val="tx1"/>
                </a:solidFill>
                <a:latin typeface="+mn-lt"/>
                <a:ea typeface="+mn-ea"/>
                <a:cs typeface="+mn-cs"/>
              </a:rPr>
              <a:t>updated.</a:t>
            </a:r>
            <a:endParaRPr lang="ru-RU" dirty="0"/>
          </a:p>
        </p:txBody>
      </p:sp>
      <p:sp>
        <p:nvSpPr>
          <p:cNvPr id="4" name="Номер слайда 3"/>
          <p:cNvSpPr>
            <a:spLocks noGrp="1"/>
          </p:cNvSpPr>
          <p:nvPr>
            <p:ph type="sldNum" sz="quarter" idx="10"/>
          </p:nvPr>
        </p:nvSpPr>
        <p:spPr/>
        <p:txBody>
          <a:bodyPr/>
          <a:lstStyle/>
          <a:p>
            <a:fld id="{5145560D-07BD-4975-91FB-374F117C6C48}" type="slidenum">
              <a:rPr lang="ru-RU" smtClean="0"/>
              <a:pPr/>
              <a:t>30</a:t>
            </a:fld>
            <a:endParaRPr lang="ru-RU"/>
          </a:p>
        </p:txBody>
      </p:sp>
    </p:spTree>
    <p:extLst>
      <p:ext uri="{BB962C8B-B14F-4D97-AF65-F5344CB8AC3E}">
        <p14:creationId xmlns:p14="http://schemas.microsoft.com/office/powerpoint/2010/main" val="277519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en-US" sz="1200" b="1" i="0" u="none" strike="noStrike" kern="1200" baseline="0" dirty="0" smtClean="0">
                <a:solidFill>
                  <a:schemeClr val="tx1"/>
                </a:solidFill>
                <a:latin typeface="+mn-lt"/>
                <a:ea typeface="+mn-ea"/>
                <a:cs typeface="+mn-cs"/>
              </a:rPr>
              <a:t>Prognostic Indices for Older Adults: A Systematic Review</a:t>
            </a:r>
          </a:p>
          <a:p>
            <a:r>
              <a:rPr lang="en-US" sz="1200" b="1" i="0" u="none" strike="noStrike" kern="1200" baseline="0" dirty="0" smtClean="0">
                <a:solidFill>
                  <a:schemeClr val="tx1"/>
                </a:solidFill>
                <a:latin typeface="+mn-lt"/>
                <a:ea typeface="+mn-ea"/>
                <a:cs typeface="+mn-cs"/>
              </a:rPr>
              <a:t>Lindsey C. </a:t>
            </a:r>
            <a:r>
              <a:rPr lang="en-US" sz="1200" b="1" i="0" u="none" strike="noStrike" kern="1200" baseline="0" dirty="0" err="1" smtClean="0">
                <a:solidFill>
                  <a:schemeClr val="tx1"/>
                </a:solidFill>
                <a:latin typeface="+mn-lt"/>
                <a:ea typeface="+mn-ea"/>
                <a:cs typeface="+mn-cs"/>
              </a:rPr>
              <a:t>Yourman</a:t>
            </a:r>
            <a:r>
              <a:rPr lang="en-US" sz="1200" b="1" i="0" u="none" strike="noStrike" kern="1200" baseline="0" dirty="0" smtClean="0">
                <a:solidFill>
                  <a:schemeClr val="tx1"/>
                </a:solidFill>
                <a:latin typeface="+mn-lt"/>
                <a:ea typeface="+mn-ea"/>
                <a:cs typeface="+mn-cs"/>
              </a:rPr>
              <a:t>, MD</a:t>
            </a:r>
            <a:r>
              <a:rPr lang="en-US" sz="1200" b="0" i="0" u="none" strike="noStrike" kern="1200" baseline="0" dirty="0" smtClean="0">
                <a:solidFill>
                  <a:schemeClr val="tx1"/>
                </a:solidFill>
                <a:latin typeface="+mn-lt"/>
                <a:ea typeface="+mn-ea"/>
                <a:cs typeface="+mn-cs"/>
              </a:rPr>
              <a:t>1, </a:t>
            </a:r>
            <a:r>
              <a:rPr lang="en-US" sz="1200" b="1" i="0" u="none" strike="noStrike" kern="1200" baseline="0" dirty="0" err="1" smtClean="0">
                <a:solidFill>
                  <a:schemeClr val="tx1"/>
                </a:solidFill>
                <a:latin typeface="+mn-lt"/>
                <a:ea typeface="+mn-ea"/>
                <a:cs typeface="+mn-cs"/>
              </a:rPr>
              <a:t>Sei</a:t>
            </a:r>
            <a:r>
              <a:rPr lang="en-US" sz="1200" b="1" i="0" u="none" strike="noStrike" kern="1200" baseline="0" dirty="0" smtClean="0">
                <a:solidFill>
                  <a:schemeClr val="tx1"/>
                </a:solidFill>
                <a:latin typeface="+mn-lt"/>
                <a:ea typeface="+mn-ea"/>
                <a:cs typeface="+mn-cs"/>
              </a:rPr>
              <a:t> J. Lee, MD, MAS</a:t>
            </a:r>
            <a:r>
              <a:rPr lang="en-US" sz="1200" b="0" i="0" u="none" strike="noStrike" kern="1200" baseline="0" dirty="0" smtClean="0">
                <a:solidFill>
                  <a:schemeClr val="tx1"/>
                </a:solidFill>
                <a:latin typeface="+mn-lt"/>
                <a:ea typeface="+mn-ea"/>
                <a:cs typeface="+mn-cs"/>
              </a:rPr>
              <a:t>1,2, </a:t>
            </a:r>
            <a:r>
              <a:rPr lang="en-US" sz="1200" b="1" i="0" u="none" strike="noStrike" kern="1200" baseline="0" dirty="0" smtClean="0">
                <a:solidFill>
                  <a:schemeClr val="tx1"/>
                </a:solidFill>
                <a:latin typeface="+mn-lt"/>
                <a:ea typeface="+mn-ea"/>
                <a:cs typeface="+mn-cs"/>
              </a:rPr>
              <a:t>Mara A. Schonberg, MD, MPH</a:t>
            </a:r>
            <a:r>
              <a:rPr lang="en-US" sz="1200" b="0" i="0" u="none" strike="noStrike" kern="1200" baseline="0" dirty="0" smtClean="0">
                <a:solidFill>
                  <a:schemeClr val="tx1"/>
                </a:solidFill>
                <a:latin typeface="+mn-lt"/>
                <a:ea typeface="+mn-ea"/>
                <a:cs typeface="+mn-cs"/>
              </a:rPr>
              <a:t>3, </a:t>
            </a:r>
            <a:r>
              <a:rPr lang="en-US" sz="1200" b="1" i="0" u="none" strike="noStrike" kern="1200" baseline="0" dirty="0" smtClean="0">
                <a:solidFill>
                  <a:schemeClr val="tx1"/>
                </a:solidFill>
                <a:latin typeface="+mn-lt"/>
                <a:ea typeface="+mn-ea"/>
                <a:cs typeface="+mn-cs"/>
              </a:rPr>
              <a:t>Eric W.</a:t>
            </a:r>
          </a:p>
          <a:p>
            <a:r>
              <a:rPr lang="en-US" sz="1200" b="1" i="0" u="none" strike="noStrike" kern="1200" baseline="0" dirty="0" smtClean="0">
                <a:solidFill>
                  <a:schemeClr val="tx1"/>
                </a:solidFill>
                <a:latin typeface="+mn-lt"/>
                <a:ea typeface="+mn-ea"/>
                <a:cs typeface="+mn-cs"/>
              </a:rPr>
              <a:t>Widera</a:t>
            </a:r>
            <a:r>
              <a:rPr lang="en-US" sz="1200" b="0" i="0" u="none" strike="noStrike" kern="1200" baseline="0" dirty="0" smtClean="0">
                <a:solidFill>
                  <a:schemeClr val="tx1"/>
                </a:solidFill>
                <a:latin typeface="+mn-lt"/>
                <a:ea typeface="+mn-ea"/>
                <a:cs typeface="+mn-cs"/>
              </a:rPr>
              <a:t>1,2, and </a:t>
            </a:r>
            <a:r>
              <a:rPr lang="en-US" sz="1200" b="1" i="0" u="none" strike="noStrike" kern="1200" baseline="0" dirty="0" smtClean="0">
                <a:solidFill>
                  <a:schemeClr val="tx1"/>
                </a:solidFill>
                <a:latin typeface="+mn-lt"/>
                <a:ea typeface="+mn-ea"/>
                <a:cs typeface="+mn-cs"/>
              </a:rPr>
              <a:t>Alexander K. Smith, MD, MS, MPH</a:t>
            </a:r>
            <a:r>
              <a:rPr lang="en-US" sz="1200" b="0" i="0" u="none" strike="noStrike" kern="1200" baseline="0" dirty="0" smtClean="0">
                <a:solidFill>
                  <a:schemeClr val="tx1"/>
                </a:solidFill>
                <a:latin typeface="+mn-lt"/>
                <a:ea typeface="+mn-ea"/>
                <a:cs typeface="+mn-cs"/>
              </a:rPr>
              <a:t>1,2</a:t>
            </a:r>
          </a:p>
          <a:p>
            <a:r>
              <a:rPr lang="en-US" sz="1200" b="0" i="0" u="none" strike="noStrike" kern="1200" baseline="0" dirty="0" smtClean="0">
                <a:solidFill>
                  <a:schemeClr val="tx1"/>
                </a:solidFill>
                <a:latin typeface="+mn-lt"/>
                <a:ea typeface="+mn-ea"/>
                <a:cs typeface="+mn-cs"/>
              </a:rPr>
              <a:t>1University of California, San Francisco, Department of Medicine, Division of Geriatrics, San</a:t>
            </a:r>
          </a:p>
          <a:p>
            <a:r>
              <a:rPr lang="en-US" sz="1200" b="0" i="0" u="none" strike="noStrike" kern="1200" baseline="0" dirty="0" smtClean="0">
                <a:solidFill>
                  <a:schemeClr val="tx1"/>
                </a:solidFill>
                <a:latin typeface="+mn-lt"/>
                <a:ea typeface="+mn-ea"/>
                <a:cs typeface="+mn-cs"/>
              </a:rPr>
              <a:t>Francisco, CA</a:t>
            </a:r>
          </a:p>
          <a:p>
            <a:r>
              <a:rPr lang="en-US" sz="1200" b="0" i="0" u="none" strike="noStrike" kern="1200" baseline="0" dirty="0" smtClean="0">
                <a:solidFill>
                  <a:schemeClr val="tx1"/>
                </a:solidFill>
                <a:latin typeface="+mn-lt"/>
                <a:ea typeface="+mn-ea"/>
                <a:cs typeface="+mn-cs"/>
              </a:rPr>
              <a:t>2San Francisco Veterans Affairs Medical Center, San Francisco, CA</a:t>
            </a:r>
          </a:p>
          <a:p>
            <a:r>
              <a:rPr lang="en-US" sz="1200" b="0" i="0" u="none" strike="noStrike" kern="1200" baseline="0" dirty="0" smtClean="0">
                <a:solidFill>
                  <a:schemeClr val="tx1"/>
                </a:solidFill>
                <a:latin typeface="+mn-lt"/>
                <a:ea typeface="+mn-ea"/>
                <a:cs typeface="+mn-cs"/>
              </a:rPr>
              <a:t>3Beth Israel Deaconess Medical Center, Department of Medicine, Division of General Medicine</a:t>
            </a:r>
          </a:p>
          <a:p>
            <a:r>
              <a:rPr lang="en-US" sz="1200" b="0" i="0" u="none" strike="noStrike" kern="1200" baseline="0" dirty="0" smtClean="0">
                <a:solidFill>
                  <a:schemeClr val="tx1"/>
                </a:solidFill>
                <a:latin typeface="+mn-lt"/>
                <a:ea typeface="+mn-ea"/>
                <a:cs typeface="+mn-cs"/>
              </a:rPr>
              <a:t>and Primary Care, Boston, MA</a:t>
            </a:r>
          </a:p>
          <a:p>
            <a:r>
              <a:rPr lang="en-US" sz="1200" b="1" i="0" u="none" strike="noStrike" kern="1200" baseline="0" dirty="0" smtClean="0">
                <a:solidFill>
                  <a:schemeClr val="tx1"/>
                </a:solidFill>
                <a:latin typeface="+mn-lt"/>
                <a:ea typeface="+mn-ea"/>
                <a:cs typeface="+mn-cs"/>
              </a:rPr>
              <a:t>Abstract</a:t>
            </a:r>
          </a:p>
          <a:p>
            <a:r>
              <a:rPr lang="en-US" sz="1200" b="1" i="0" u="none" strike="noStrike" kern="1200" baseline="0" dirty="0" smtClean="0">
                <a:solidFill>
                  <a:schemeClr val="tx1"/>
                </a:solidFill>
                <a:latin typeface="+mn-lt"/>
                <a:ea typeface="+mn-ea"/>
                <a:cs typeface="+mn-cs"/>
              </a:rPr>
              <a:t>Context—</a:t>
            </a:r>
            <a:r>
              <a:rPr lang="en-US" sz="1200" b="0" i="0" u="none" strike="noStrike" kern="1200" baseline="0" dirty="0" smtClean="0">
                <a:solidFill>
                  <a:schemeClr val="tx1"/>
                </a:solidFill>
                <a:latin typeface="+mn-lt"/>
                <a:ea typeface="+mn-ea"/>
                <a:cs typeface="+mn-cs"/>
              </a:rPr>
              <a:t>To better target services to those who may benefit, many guidelines recommend</a:t>
            </a:r>
          </a:p>
          <a:p>
            <a:r>
              <a:rPr lang="en-US" sz="1200" b="0" i="0" u="none" strike="noStrike" kern="1200" baseline="0" dirty="0" smtClean="0">
                <a:solidFill>
                  <a:schemeClr val="tx1"/>
                </a:solidFill>
                <a:latin typeface="+mn-lt"/>
                <a:ea typeface="+mn-ea"/>
                <a:cs typeface="+mn-cs"/>
              </a:rPr>
              <a:t>incorporating life expectancy into clinical decisions.</a:t>
            </a:r>
          </a:p>
          <a:p>
            <a:r>
              <a:rPr lang="en-US" sz="1200" b="1" i="0" u="none" strike="noStrike" kern="1200" baseline="0" dirty="0" smtClean="0">
                <a:solidFill>
                  <a:schemeClr val="tx1"/>
                </a:solidFill>
                <a:latin typeface="+mn-lt"/>
                <a:ea typeface="+mn-ea"/>
                <a:cs typeface="+mn-cs"/>
              </a:rPr>
              <a:t>Objectives—</a:t>
            </a:r>
            <a:r>
              <a:rPr lang="en-US" sz="1200" b="0" i="0" u="none" strike="noStrike" kern="1200" baseline="0" dirty="0" smtClean="0">
                <a:solidFill>
                  <a:schemeClr val="tx1"/>
                </a:solidFill>
                <a:latin typeface="+mn-lt"/>
                <a:ea typeface="+mn-ea"/>
                <a:cs typeface="+mn-cs"/>
              </a:rPr>
              <a:t>We conducted a systematic review to help physicians assess the quality and</a:t>
            </a:r>
          </a:p>
          <a:p>
            <a:r>
              <a:rPr lang="en-US" sz="1200" b="0" i="0" u="none" strike="noStrike" kern="1200" baseline="0" dirty="0" smtClean="0">
                <a:solidFill>
                  <a:schemeClr val="tx1"/>
                </a:solidFill>
                <a:latin typeface="+mn-lt"/>
                <a:ea typeface="+mn-ea"/>
                <a:cs typeface="+mn-cs"/>
              </a:rPr>
              <a:t>limitations of prognostic indices for mortality in older adults.</a:t>
            </a:r>
          </a:p>
          <a:p>
            <a:r>
              <a:rPr lang="en-US" sz="1200" b="1" i="0" u="none" strike="noStrike" kern="1200" baseline="0" dirty="0" smtClean="0">
                <a:solidFill>
                  <a:schemeClr val="tx1"/>
                </a:solidFill>
                <a:latin typeface="+mn-lt"/>
                <a:ea typeface="+mn-ea"/>
                <a:cs typeface="+mn-cs"/>
              </a:rPr>
              <a:t>Data Sources—</a:t>
            </a:r>
            <a:r>
              <a:rPr lang="en-US" sz="1200" b="0" i="0" u="none" strike="noStrike" kern="1200" baseline="0" dirty="0" smtClean="0">
                <a:solidFill>
                  <a:schemeClr val="tx1"/>
                </a:solidFill>
                <a:latin typeface="+mn-lt"/>
                <a:ea typeface="+mn-ea"/>
                <a:cs typeface="+mn-cs"/>
              </a:rPr>
              <a:t>We searched MEDLINE, EMBASE, Cochrane, and Google Scholar through</a:t>
            </a:r>
          </a:p>
          <a:p>
            <a:r>
              <a:rPr lang="en-US" sz="1200" b="0" i="0" u="none" strike="noStrike" kern="1200" baseline="0" dirty="0" smtClean="0">
                <a:solidFill>
                  <a:schemeClr val="tx1"/>
                </a:solidFill>
                <a:latin typeface="+mn-lt"/>
                <a:ea typeface="+mn-ea"/>
                <a:cs typeface="+mn-cs"/>
              </a:rPr>
              <a:t>November 2011.</a:t>
            </a:r>
          </a:p>
          <a:p>
            <a:r>
              <a:rPr lang="en-US" sz="1200" b="1" i="0" u="none" strike="noStrike" kern="1200" baseline="0" dirty="0" smtClean="0">
                <a:solidFill>
                  <a:schemeClr val="tx1"/>
                </a:solidFill>
                <a:latin typeface="+mn-lt"/>
                <a:ea typeface="+mn-ea"/>
                <a:cs typeface="+mn-cs"/>
              </a:rPr>
              <a:t>Study Selection—</a:t>
            </a:r>
            <a:r>
              <a:rPr lang="en-US" sz="1200" b="0" i="0" u="none" strike="noStrike" kern="1200" baseline="0" dirty="0" smtClean="0">
                <a:solidFill>
                  <a:schemeClr val="tx1"/>
                </a:solidFill>
                <a:latin typeface="+mn-lt"/>
                <a:ea typeface="+mn-ea"/>
                <a:cs typeface="+mn-cs"/>
              </a:rPr>
              <a:t>We included indices if they were validated and predicted absolute risk of</a:t>
            </a:r>
          </a:p>
          <a:p>
            <a:r>
              <a:rPr lang="en-US" sz="1200" b="0" i="0" u="none" strike="noStrike" kern="1200" baseline="0" dirty="0" smtClean="0">
                <a:solidFill>
                  <a:schemeClr val="tx1"/>
                </a:solidFill>
                <a:latin typeface="+mn-lt"/>
                <a:ea typeface="+mn-ea"/>
                <a:cs typeface="+mn-cs"/>
              </a:rPr>
              <a:t>mortality in patients whose average age was ≥ 60. We excluded indices that estimated ICU,</a:t>
            </a:r>
          </a:p>
          <a:p>
            <a:r>
              <a:rPr lang="en-US" sz="1200" b="0" i="0" u="none" strike="noStrike" kern="1200" baseline="0" dirty="0" smtClean="0">
                <a:solidFill>
                  <a:schemeClr val="tx1"/>
                </a:solidFill>
                <a:latin typeface="+mn-lt"/>
                <a:ea typeface="+mn-ea"/>
                <a:cs typeface="+mn-cs"/>
              </a:rPr>
              <a:t>disease-specific, or in-hospital mortality.</a:t>
            </a:r>
          </a:p>
          <a:p>
            <a:r>
              <a:rPr lang="en-US" sz="1200" b="1" i="0" u="none" strike="noStrike" kern="1200" baseline="0" dirty="0" smtClean="0">
                <a:solidFill>
                  <a:schemeClr val="tx1"/>
                </a:solidFill>
                <a:latin typeface="+mn-lt"/>
                <a:ea typeface="+mn-ea"/>
                <a:cs typeface="+mn-cs"/>
              </a:rPr>
              <a:t>Data Extraction—</a:t>
            </a:r>
            <a:r>
              <a:rPr lang="en-US" sz="1200" b="0" i="0" u="none" strike="noStrike" kern="1200" baseline="0" dirty="0" smtClean="0">
                <a:solidFill>
                  <a:schemeClr val="tx1"/>
                </a:solidFill>
                <a:latin typeface="+mn-lt"/>
                <a:ea typeface="+mn-ea"/>
                <a:cs typeface="+mn-cs"/>
              </a:rPr>
              <a:t>For each prognostic index, we extracted data on clinical setting, potential for</a:t>
            </a:r>
          </a:p>
          <a:p>
            <a:r>
              <a:rPr lang="en-US" sz="1200" b="0" i="0" u="none" strike="noStrike" kern="1200" baseline="0" dirty="0" smtClean="0">
                <a:solidFill>
                  <a:schemeClr val="tx1"/>
                </a:solidFill>
                <a:latin typeface="+mn-lt"/>
                <a:ea typeface="+mn-ea"/>
                <a:cs typeface="+mn-cs"/>
              </a:rPr>
              <a:t>bias, generalizability, and accuracy.</a:t>
            </a:r>
          </a:p>
          <a:p>
            <a:r>
              <a:rPr lang="en-US" sz="1200" b="1" i="0" u="none" strike="noStrike" kern="1200" baseline="0" dirty="0" smtClean="0">
                <a:solidFill>
                  <a:schemeClr val="tx1"/>
                </a:solidFill>
                <a:latin typeface="+mn-lt"/>
                <a:ea typeface="+mn-ea"/>
                <a:cs typeface="+mn-cs"/>
              </a:rPr>
              <a:t>Results—</a:t>
            </a:r>
            <a:r>
              <a:rPr lang="en-US" sz="1200" b="0" i="0" u="none" strike="noStrike" kern="1200" baseline="0" dirty="0" smtClean="0">
                <a:solidFill>
                  <a:schemeClr val="tx1"/>
                </a:solidFill>
                <a:latin typeface="+mn-lt"/>
                <a:ea typeface="+mn-ea"/>
                <a:cs typeface="+mn-cs"/>
              </a:rPr>
              <a:t>We reviewed 21,593 titles to identify 16 indices that predict risk of mortality from 6-</a:t>
            </a:r>
          </a:p>
          <a:p>
            <a:r>
              <a:rPr lang="en-US" sz="1200" b="0" i="0" u="none" strike="noStrike" kern="1200" baseline="0" dirty="0" smtClean="0">
                <a:solidFill>
                  <a:schemeClr val="tx1"/>
                </a:solidFill>
                <a:latin typeface="+mn-lt"/>
                <a:ea typeface="+mn-ea"/>
                <a:cs typeface="+mn-cs"/>
              </a:rPr>
              <a:t>months to 5 years for older adults in a variety of clinical settings: the community (six indices), the</a:t>
            </a:r>
          </a:p>
          <a:p>
            <a:r>
              <a:rPr lang="en-US" sz="1200" b="0" i="0" u="none" strike="noStrike" kern="1200" baseline="0" dirty="0" smtClean="0">
                <a:solidFill>
                  <a:schemeClr val="tx1"/>
                </a:solidFill>
                <a:latin typeface="+mn-lt"/>
                <a:ea typeface="+mn-ea"/>
                <a:cs typeface="+mn-cs"/>
              </a:rPr>
              <a:t>nursing home (two indices), and the hospital (eight indices). At least 1 measure of transportability</a:t>
            </a:r>
          </a:p>
          <a:p>
            <a:r>
              <a:rPr lang="en-US" sz="1200" b="0" i="0" u="none" strike="noStrike" kern="1200" baseline="0" dirty="0" smtClean="0">
                <a:solidFill>
                  <a:schemeClr val="tx1"/>
                </a:solidFill>
                <a:latin typeface="+mn-lt"/>
                <a:ea typeface="+mn-ea"/>
                <a:cs typeface="+mn-cs"/>
              </a:rPr>
              <a:t>was tested for all but 3 indices. By our measures, no study was free from potential bias. While 13</a:t>
            </a:r>
          </a:p>
          <a:p>
            <a:r>
              <a:rPr lang="en-US" sz="1200" b="0" i="0" u="none" strike="noStrike" kern="1200" baseline="0" dirty="0" smtClean="0">
                <a:solidFill>
                  <a:schemeClr val="tx1"/>
                </a:solidFill>
                <a:latin typeface="+mn-lt"/>
                <a:ea typeface="+mn-ea"/>
                <a:cs typeface="+mn-cs"/>
              </a:rPr>
              <a:t>indices had c-statistics ≥ 0.70, none of the indices had c-statistics ≥ 0.90. Only two indices were</a:t>
            </a:r>
          </a:p>
          <a:p>
            <a:r>
              <a:rPr lang="en-US" sz="1200" b="0" i="0" u="none" strike="noStrike" kern="1200" baseline="0" dirty="0" smtClean="0">
                <a:solidFill>
                  <a:schemeClr val="tx1"/>
                </a:solidFill>
                <a:latin typeface="+mn-lt"/>
                <a:ea typeface="+mn-ea"/>
                <a:cs typeface="+mn-cs"/>
              </a:rPr>
              <a:t>independently validated by investigators who were not involved in the index’s development.</a:t>
            </a:r>
          </a:p>
          <a:p>
            <a:r>
              <a:rPr lang="en-US" sz="1200" b="1" i="0" u="none" strike="noStrike" kern="1200" baseline="0" dirty="0" smtClean="0">
                <a:solidFill>
                  <a:schemeClr val="tx1"/>
                </a:solidFill>
                <a:latin typeface="+mn-lt"/>
                <a:ea typeface="+mn-ea"/>
                <a:cs typeface="+mn-cs"/>
              </a:rPr>
              <a:t>Conclusion—</a:t>
            </a:r>
            <a:r>
              <a:rPr lang="en-US" sz="1200" b="0" i="0" u="none" strike="noStrike" kern="1200" baseline="0" dirty="0" smtClean="0">
                <a:solidFill>
                  <a:schemeClr val="tx1"/>
                </a:solidFill>
                <a:latin typeface="+mn-lt"/>
                <a:ea typeface="+mn-ea"/>
                <a:cs typeface="+mn-cs"/>
              </a:rPr>
              <a:t>We identified several indices for predicting overall mortality in different patient</a:t>
            </a:r>
          </a:p>
          <a:p>
            <a:r>
              <a:rPr lang="en-US" sz="1200" b="0" i="0" u="none" strike="noStrike" kern="1200" baseline="0" dirty="0" smtClean="0">
                <a:solidFill>
                  <a:schemeClr val="tx1"/>
                </a:solidFill>
                <a:latin typeface="+mn-lt"/>
                <a:ea typeface="+mn-ea"/>
                <a:cs typeface="+mn-cs"/>
              </a:rPr>
              <a:t>groups; future studies need to independently test their accuracy in heterogeneous populations and</a:t>
            </a:r>
          </a:p>
          <a:p>
            <a:r>
              <a:rPr lang="en-US" sz="1200" b="0" i="0" u="none" strike="noStrike" kern="1200" baseline="0" dirty="0" smtClean="0">
                <a:solidFill>
                  <a:schemeClr val="tx1"/>
                </a:solidFill>
                <a:latin typeface="+mn-lt"/>
                <a:ea typeface="+mn-ea"/>
                <a:cs typeface="+mn-cs"/>
              </a:rPr>
              <a:t>their ability to improve clinical outcomes before</a:t>
            </a:r>
            <a:endParaRPr lang="ru-RU" dirty="0"/>
          </a:p>
        </p:txBody>
      </p:sp>
      <p:sp>
        <p:nvSpPr>
          <p:cNvPr id="4" name="Номер слайда 3"/>
          <p:cNvSpPr>
            <a:spLocks noGrp="1"/>
          </p:cNvSpPr>
          <p:nvPr>
            <p:ph type="sldNum" sz="quarter" idx="10"/>
          </p:nvPr>
        </p:nvSpPr>
        <p:spPr/>
        <p:txBody>
          <a:bodyPr/>
          <a:lstStyle/>
          <a:p>
            <a:fld id="{D0599124-AFC7-4A3C-8728-E4135CC033A6}" type="slidenum">
              <a:rPr lang="ru-RU" smtClean="0"/>
              <a:t>33</a:t>
            </a:fld>
            <a:endParaRPr lang="ru-RU"/>
          </a:p>
        </p:txBody>
      </p:sp>
    </p:spTree>
    <p:extLst>
      <p:ext uri="{BB962C8B-B14F-4D97-AF65-F5344CB8AC3E}">
        <p14:creationId xmlns:p14="http://schemas.microsoft.com/office/powerpoint/2010/main" val="2776562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BACKGROUND</a:t>
            </a:r>
          </a:p>
          <a:p>
            <a:r>
              <a:rPr lang="en-US" sz="1200" b="0" i="0" u="none" strike="noStrike" kern="1200" baseline="0" dirty="0" smtClean="0">
                <a:solidFill>
                  <a:schemeClr val="tx1"/>
                </a:solidFill>
                <a:latin typeface="+mn-lt"/>
                <a:ea typeface="+mn-ea"/>
                <a:cs typeface="+mn-cs"/>
              </a:rPr>
              <a:t>Aspirin is a well-established therapy for the secondary prevention of cardiovascular</a:t>
            </a:r>
          </a:p>
          <a:p>
            <a:r>
              <a:rPr lang="en-US" sz="1200" b="0" i="0" u="none" strike="noStrike" kern="1200" baseline="0" dirty="0" smtClean="0">
                <a:solidFill>
                  <a:schemeClr val="tx1"/>
                </a:solidFill>
                <a:latin typeface="+mn-lt"/>
                <a:ea typeface="+mn-ea"/>
                <a:cs typeface="+mn-cs"/>
              </a:rPr>
              <a:t>events. However, its role in the primary prevention of cardiovascular disease is</a:t>
            </a:r>
          </a:p>
          <a:p>
            <a:r>
              <a:rPr lang="en-US" sz="1200" b="0" i="0" u="none" strike="noStrike" kern="1200" baseline="0" dirty="0" smtClean="0">
                <a:solidFill>
                  <a:schemeClr val="tx1"/>
                </a:solidFill>
                <a:latin typeface="+mn-lt"/>
                <a:ea typeface="+mn-ea"/>
                <a:cs typeface="+mn-cs"/>
              </a:rPr>
              <a:t>unclear, especially in older persons, who have an increased risk.</a:t>
            </a:r>
          </a:p>
          <a:p>
            <a:r>
              <a:rPr lang="en-US" sz="1200" b="1" i="0" u="none" strike="noStrike" kern="1200" baseline="0" dirty="0" smtClean="0">
                <a:solidFill>
                  <a:schemeClr val="tx1"/>
                </a:solidFill>
                <a:latin typeface="+mn-lt"/>
                <a:ea typeface="+mn-ea"/>
                <a:cs typeface="+mn-cs"/>
              </a:rPr>
              <a:t>METHODS</a:t>
            </a:r>
          </a:p>
          <a:p>
            <a:r>
              <a:rPr lang="en-US" sz="1200" b="0" i="0" u="none" strike="noStrike" kern="1200" baseline="0" dirty="0" smtClean="0">
                <a:solidFill>
                  <a:schemeClr val="tx1"/>
                </a:solidFill>
                <a:latin typeface="+mn-lt"/>
                <a:ea typeface="+mn-ea"/>
                <a:cs typeface="+mn-cs"/>
              </a:rPr>
              <a:t>From 2010 through 2014, we enrolled community-dwelling men and women in</a:t>
            </a:r>
          </a:p>
          <a:p>
            <a:r>
              <a:rPr lang="en-US" sz="1200" b="0" i="0" u="none" strike="noStrike" kern="1200" baseline="0" dirty="0" smtClean="0">
                <a:solidFill>
                  <a:schemeClr val="tx1"/>
                </a:solidFill>
                <a:latin typeface="+mn-lt"/>
                <a:ea typeface="+mn-ea"/>
                <a:cs typeface="+mn-cs"/>
              </a:rPr>
              <a:t>Australia and the United States who were 70 years of age or older (or ≥65 years of</a:t>
            </a:r>
          </a:p>
          <a:p>
            <a:r>
              <a:rPr lang="en-US" sz="1200" b="0" i="0" u="none" strike="noStrike" kern="1200" baseline="0" dirty="0" smtClean="0">
                <a:solidFill>
                  <a:schemeClr val="tx1"/>
                </a:solidFill>
                <a:latin typeface="+mn-lt"/>
                <a:ea typeface="+mn-ea"/>
                <a:cs typeface="+mn-cs"/>
              </a:rPr>
              <a:t>age among blacks and Hispanics in the United States) and did not have cardiovascular</a:t>
            </a:r>
          </a:p>
          <a:p>
            <a:r>
              <a:rPr lang="en-US" sz="1200" b="0" i="0" u="none" strike="noStrike" kern="1200" baseline="0" dirty="0" smtClean="0">
                <a:solidFill>
                  <a:schemeClr val="tx1"/>
                </a:solidFill>
                <a:latin typeface="+mn-lt"/>
                <a:ea typeface="+mn-ea"/>
                <a:cs typeface="+mn-cs"/>
              </a:rPr>
              <a:t>disease, dementia, or disability. Participants were randomly assigned to receive</a:t>
            </a:r>
          </a:p>
          <a:p>
            <a:r>
              <a:rPr lang="en-US" sz="1200" b="0" i="0" u="none" strike="noStrike" kern="1200" baseline="0" dirty="0" smtClean="0">
                <a:solidFill>
                  <a:schemeClr val="tx1"/>
                </a:solidFill>
                <a:latin typeface="+mn-lt"/>
                <a:ea typeface="+mn-ea"/>
                <a:cs typeface="+mn-cs"/>
              </a:rPr>
              <a:t>100 mg of enteric-coated aspirin or placebo. The primary end point was a</a:t>
            </a:r>
          </a:p>
          <a:p>
            <a:r>
              <a:rPr lang="en-US" sz="1200" b="0" i="0" u="none" strike="noStrike" kern="1200" baseline="0" dirty="0" smtClean="0">
                <a:solidFill>
                  <a:schemeClr val="tx1"/>
                </a:solidFill>
                <a:latin typeface="+mn-lt"/>
                <a:ea typeface="+mn-ea"/>
                <a:cs typeface="+mn-cs"/>
              </a:rPr>
              <a:t>composite of death, dementia, or persistent physical disability; results for this end</a:t>
            </a:r>
          </a:p>
          <a:p>
            <a:r>
              <a:rPr lang="en-US" sz="1200" b="0" i="0" u="none" strike="noStrike" kern="1200" baseline="0" dirty="0" smtClean="0">
                <a:solidFill>
                  <a:schemeClr val="tx1"/>
                </a:solidFill>
                <a:latin typeface="+mn-lt"/>
                <a:ea typeface="+mn-ea"/>
                <a:cs typeface="+mn-cs"/>
              </a:rPr>
              <a:t>point are reported in another article in the </a:t>
            </a:r>
            <a:r>
              <a:rPr lang="en-US" sz="1200" b="0" i="1" u="none" strike="noStrike" kern="1200" baseline="0" dirty="0" smtClean="0">
                <a:solidFill>
                  <a:schemeClr val="tx1"/>
                </a:solidFill>
                <a:latin typeface="+mn-lt"/>
                <a:ea typeface="+mn-ea"/>
                <a:cs typeface="+mn-cs"/>
              </a:rPr>
              <a:t>Journal</a:t>
            </a:r>
            <a:r>
              <a:rPr lang="en-US" sz="1200" b="0" i="0" u="none" strike="noStrike" kern="1200" baseline="0" dirty="0" smtClean="0">
                <a:solidFill>
                  <a:schemeClr val="tx1"/>
                </a:solidFill>
                <a:latin typeface="+mn-lt"/>
                <a:ea typeface="+mn-ea"/>
                <a:cs typeface="+mn-cs"/>
              </a:rPr>
              <a:t>. Secondary end points included</a:t>
            </a:r>
          </a:p>
          <a:p>
            <a:r>
              <a:rPr lang="en-US" sz="1200" b="0" i="0" u="none" strike="noStrike" kern="1200" baseline="0" dirty="0" smtClean="0">
                <a:solidFill>
                  <a:schemeClr val="tx1"/>
                </a:solidFill>
                <a:latin typeface="+mn-lt"/>
                <a:ea typeface="+mn-ea"/>
                <a:cs typeface="+mn-cs"/>
              </a:rPr>
              <a:t>major hemorrhage and cardiovascular disease (defined as fatal coronary heart</a:t>
            </a:r>
          </a:p>
          <a:p>
            <a:r>
              <a:rPr lang="en-US" sz="1200" b="0" i="0" u="none" strike="noStrike" kern="1200" baseline="0" dirty="0" smtClean="0">
                <a:solidFill>
                  <a:schemeClr val="tx1"/>
                </a:solidFill>
                <a:latin typeface="+mn-lt"/>
                <a:ea typeface="+mn-ea"/>
                <a:cs typeface="+mn-cs"/>
              </a:rPr>
              <a:t>disease, nonfatal myocardial infarction, fatal or nonfatal stroke, or hospitalization</a:t>
            </a:r>
          </a:p>
          <a:p>
            <a:r>
              <a:rPr lang="en-US" sz="1200" b="0" i="0" u="none" strike="noStrike" kern="1200" baseline="0" dirty="0" smtClean="0">
                <a:solidFill>
                  <a:schemeClr val="tx1"/>
                </a:solidFill>
                <a:latin typeface="+mn-lt"/>
                <a:ea typeface="+mn-ea"/>
                <a:cs typeface="+mn-cs"/>
              </a:rPr>
              <a:t>for heart failure).</a:t>
            </a:r>
          </a:p>
          <a:p>
            <a:r>
              <a:rPr lang="en-US" sz="1200" b="1" i="0" u="none" strike="noStrike" kern="1200" baseline="0" dirty="0" smtClean="0">
                <a:solidFill>
                  <a:schemeClr val="tx1"/>
                </a:solidFill>
                <a:latin typeface="+mn-lt"/>
                <a:ea typeface="+mn-ea"/>
                <a:cs typeface="+mn-cs"/>
              </a:rPr>
              <a:t>RESULTS</a:t>
            </a:r>
          </a:p>
          <a:p>
            <a:r>
              <a:rPr lang="en-US" sz="1200" b="0" i="0" u="none" strike="noStrike" kern="1200" baseline="0" dirty="0" smtClean="0">
                <a:solidFill>
                  <a:schemeClr val="tx1"/>
                </a:solidFill>
                <a:latin typeface="+mn-lt"/>
                <a:ea typeface="+mn-ea"/>
                <a:cs typeface="+mn-cs"/>
              </a:rPr>
              <a:t>Of the 19,114 persons who were enrolled in the trial, 9525 were assigned to receive</a:t>
            </a:r>
          </a:p>
          <a:p>
            <a:r>
              <a:rPr lang="en-US" sz="1200" b="0" i="0" u="none" strike="noStrike" kern="1200" baseline="0" dirty="0" smtClean="0">
                <a:solidFill>
                  <a:schemeClr val="tx1"/>
                </a:solidFill>
                <a:latin typeface="+mn-lt"/>
                <a:ea typeface="+mn-ea"/>
                <a:cs typeface="+mn-cs"/>
              </a:rPr>
              <a:t>aspirin and 9589 to receive placebo. After a median of 4.7 years of follow-up, the</a:t>
            </a:r>
          </a:p>
          <a:p>
            <a:r>
              <a:rPr lang="en-US" sz="1200" b="0" i="0" u="none" strike="noStrike" kern="1200" baseline="0" dirty="0" smtClean="0">
                <a:solidFill>
                  <a:schemeClr val="tx1"/>
                </a:solidFill>
                <a:latin typeface="+mn-lt"/>
                <a:ea typeface="+mn-ea"/>
                <a:cs typeface="+mn-cs"/>
              </a:rPr>
              <a:t>rate of cardiovascular disease was 10.7 events per 1000 person-years in the aspirin</a:t>
            </a:r>
          </a:p>
          <a:p>
            <a:r>
              <a:rPr lang="en-US" sz="1200" b="0" i="0" u="none" strike="noStrike" kern="1200" baseline="0" dirty="0" smtClean="0">
                <a:solidFill>
                  <a:schemeClr val="tx1"/>
                </a:solidFill>
                <a:latin typeface="+mn-lt"/>
                <a:ea typeface="+mn-ea"/>
                <a:cs typeface="+mn-cs"/>
              </a:rPr>
              <a:t>group and 11.3 events per 1000 person-years in the placebo group (hazard ratio,</a:t>
            </a:r>
          </a:p>
          <a:p>
            <a:r>
              <a:rPr lang="en-US" sz="1200" b="0" i="0" u="none" strike="noStrike" kern="1200" baseline="0" dirty="0" smtClean="0">
                <a:solidFill>
                  <a:schemeClr val="tx1"/>
                </a:solidFill>
                <a:latin typeface="+mn-lt"/>
                <a:ea typeface="+mn-ea"/>
                <a:cs typeface="+mn-cs"/>
              </a:rPr>
              <a:t>0.95; 95% confidence interval [CI], 0.83 to 1.08). The rate of major hemorrhage</a:t>
            </a:r>
          </a:p>
          <a:p>
            <a:r>
              <a:rPr lang="en-US" sz="1200" b="0" i="0" u="none" strike="noStrike" kern="1200" baseline="0" dirty="0" smtClean="0">
                <a:solidFill>
                  <a:schemeClr val="tx1"/>
                </a:solidFill>
                <a:latin typeface="+mn-lt"/>
                <a:ea typeface="+mn-ea"/>
                <a:cs typeface="+mn-cs"/>
              </a:rPr>
              <a:t>was 8.6 events per 1000 person-years and 6.2 events per 1000 person-years, respectively</a:t>
            </a:r>
          </a:p>
          <a:p>
            <a:r>
              <a:rPr lang="pl-PL" sz="1200" b="0" i="0" u="none" strike="noStrike" kern="1200" baseline="0" dirty="0" smtClean="0">
                <a:solidFill>
                  <a:schemeClr val="tx1"/>
                </a:solidFill>
                <a:latin typeface="+mn-lt"/>
                <a:ea typeface="+mn-ea"/>
                <a:cs typeface="+mn-cs"/>
              </a:rPr>
              <a:t>(hazard ratio, 1.38; 95% CI, 1.18 to 1.62; P&lt;0.001).</a:t>
            </a:r>
          </a:p>
          <a:p>
            <a:r>
              <a:rPr lang="en-US" sz="1200" b="1" i="0" u="none" strike="noStrike" kern="1200" baseline="0" dirty="0" smtClean="0">
                <a:solidFill>
                  <a:schemeClr val="tx1"/>
                </a:solidFill>
                <a:latin typeface="+mn-lt"/>
                <a:ea typeface="+mn-ea"/>
                <a:cs typeface="+mn-cs"/>
              </a:rPr>
              <a:t>CONCLUSIONS</a:t>
            </a:r>
          </a:p>
          <a:p>
            <a:r>
              <a:rPr lang="en-US" sz="1200" b="0" i="0" u="none" strike="noStrike" kern="1200" baseline="0" dirty="0" smtClean="0">
                <a:solidFill>
                  <a:schemeClr val="tx1"/>
                </a:solidFill>
                <a:latin typeface="+mn-lt"/>
                <a:ea typeface="+mn-ea"/>
                <a:cs typeface="+mn-cs"/>
              </a:rPr>
              <a:t>The use of low-dose aspirin as a primary prevention strategy in older adults resulted</a:t>
            </a:r>
          </a:p>
          <a:p>
            <a:r>
              <a:rPr lang="en-US" sz="1200" b="0" i="0" u="none" strike="noStrike" kern="1200" baseline="0" dirty="0" smtClean="0">
                <a:solidFill>
                  <a:schemeClr val="tx1"/>
                </a:solidFill>
                <a:latin typeface="+mn-lt"/>
                <a:ea typeface="+mn-ea"/>
                <a:cs typeface="+mn-cs"/>
              </a:rPr>
              <a:t>in a significantly higher risk of major hemorrhage and did not result in a</a:t>
            </a:r>
          </a:p>
          <a:p>
            <a:r>
              <a:rPr lang="en-US" sz="1200" b="0" i="0" u="none" strike="noStrike" kern="1200" baseline="0" dirty="0" smtClean="0">
                <a:solidFill>
                  <a:schemeClr val="tx1"/>
                </a:solidFill>
                <a:latin typeface="+mn-lt"/>
                <a:ea typeface="+mn-ea"/>
                <a:cs typeface="+mn-cs"/>
              </a:rPr>
              <a:t>significantly lower risk of cardiovascular disease than placebo. (Funded by the</a:t>
            </a:r>
          </a:p>
          <a:p>
            <a:r>
              <a:rPr lang="en-US" sz="1200" b="0" i="0" u="none" strike="noStrike" kern="1200" baseline="0" dirty="0" smtClean="0">
                <a:solidFill>
                  <a:schemeClr val="tx1"/>
                </a:solidFill>
                <a:latin typeface="+mn-lt"/>
                <a:ea typeface="+mn-ea"/>
                <a:cs typeface="+mn-cs"/>
              </a:rPr>
              <a:t>National Institute on Aging and others; ASPREE ClinicalTrials.gov number,</a:t>
            </a:r>
          </a:p>
          <a:p>
            <a:r>
              <a:rPr lang="en-US" sz="1200" b="0" i="0" u="none" strike="noStrike" kern="1200" baseline="0" dirty="0" smtClean="0">
                <a:solidFill>
                  <a:schemeClr val="tx1"/>
                </a:solidFill>
                <a:latin typeface="+mn-lt"/>
                <a:ea typeface="+mn-ea"/>
                <a:cs typeface="+mn-cs"/>
              </a:rPr>
              <a:t>NCT01038583.)</a:t>
            </a:r>
            <a:endParaRPr lang="ru-RU" dirty="0"/>
          </a:p>
        </p:txBody>
      </p:sp>
      <p:sp>
        <p:nvSpPr>
          <p:cNvPr id="4" name="Номер слайда 3"/>
          <p:cNvSpPr>
            <a:spLocks noGrp="1"/>
          </p:cNvSpPr>
          <p:nvPr>
            <p:ph type="sldNum" sz="quarter" idx="10"/>
          </p:nvPr>
        </p:nvSpPr>
        <p:spPr/>
        <p:txBody>
          <a:bodyPr/>
          <a:lstStyle/>
          <a:p>
            <a:fld id="{2E4932D8-1837-4105-975E-5CFAD75464F2}" type="slidenum">
              <a:rPr lang="ru-RU" smtClean="0"/>
              <a:t>35</a:t>
            </a:fld>
            <a:endParaRPr lang="ru-RU"/>
          </a:p>
        </p:txBody>
      </p:sp>
    </p:spTree>
    <p:extLst>
      <p:ext uri="{BB962C8B-B14F-4D97-AF65-F5344CB8AC3E}">
        <p14:creationId xmlns:p14="http://schemas.microsoft.com/office/powerpoint/2010/main" val="1733322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hlinkClick r:id="rId3" tooltip="The New England journal of medicine."/>
              </a:rPr>
              <a:t>N </a:t>
            </a:r>
            <a:r>
              <a:rPr lang="en-US" dirty="0" err="1" smtClean="0">
                <a:hlinkClick r:id="rId3" tooltip="The New England journal of medicine."/>
              </a:rPr>
              <a:t>Engl</a:t>
            </a:r>
            <a:r>
              <a:rPr lang="en-US" dirty="0" smtClean="0">
                <a:hlinkClick r:id="rId3" tooltip="The New England journal of medicine."/>
              </a:rPr>
              <a:t> J Med.</a:t>
            </a:r>
            <a:r>
              <a:rPr lang="en-US" dirty="0" smtClean="0"/>
              <a:t> 2018 Oct 18;379(16):1499-1508. </a:t>
            </a:r>
            <a:r>
              <a:rPr lang="en-US" dirty="0" err="1" smtClean="0"/>
              <a:t>doi</a:t>
            </a:r>
            <a:r>
              <a:rPr lang="en-US" dirty="0" smtClean="0"/>
              <a:t>: 10.1056/NEJMoa1800722. </a:t>
            </a:r>
            <a:r>
              <a:rPr lang="en-US" dirty="0" err="1" smtClean="0"/>
              <a:t>Epub</a:t>
            </a:r>
            <a:r>
              <a:rPr lang="en-US" dirty="0" smtClean="0"/>
              <a:t> 2018 Sep 16.</a:t>
            </a:r>
          </a:p>
          <a:p>
            <a:r>
              <a:rPr lang="en-US" b="1" dirty="0" smtClean="0"/>
              <a:t>Effect of Aspirin on Disability-free Survival in the Healthy Elderly.</a:t>
            </a:r>
          </a:p>
          <a:p>
            <a:r>
              <a:rPr lang="en-US" dirty="0" smtClean="0">
                <a:hlinkClick r:id="rId4"/>
              </a:rPr>
              <a:t>McNeil JJ</a:t>
            </a:r>
            <a:r>
              <a:rPr lang="en-US" dirty="0" smtClean="0"/>
              <a:t>, </a:t>
            </a:r>
            <a:r>
              <a:rPr lang="en-US" dirty="0" smtClean="0">
                <a:hlinkClick r:id="rId5"/>
              </a:rPr>
              <a:t>Woods RL</a:t>
            </a:r>
            <a:r>
              <a:rPr lang="en-US" dirty="0" smtClean="0"/>
              <a:t>, </a:t>
            </a:r>
            <a:r>
              <a:rPr lang="en-US" dirty="0" smtClean="0">
                <a:hlinkClick r:id="rId6"/>
              </a:rPr>
              <a:t>Nelson MR</a:t>
            </a:r>
            <a:r>
              <a:rPr lang="en-US" dirty="0" smtClean="0"/>
              <a:t>, </a:t>
            </a:r>
            <a:r>
              <a:rPr lang="en-US" dirty="0" smtClean="0">
                <a:hlinkClick r:id="rId7"/>
              </a:rPr>
              <a:t>Reid CM</a:t>
            </a:r>
            <a:r>
              <a:rPr lang="en-US" dirty="0" smtClean="0"/>
              <a:t>, </a:t>
            </a:r>
            <a:r>
              <a:rPr lang="en-US" dirty="0" err="1" smtClean="0">
                <a:hlinkClick r:id="rId8"/>
              </a:rPr>
              <a:t>Kirpach</a:t>
            </a:r>
            <a:r>
              <a:rPr lang="en-US" dirty="0" smtClean="0">
                <a:hlinkClick r:id="rId8"/>
              </a:rPr>
              <a:t> B</a:t>
            </a:r>
            <a:r>
              <a:rPr lang="en-US" dirty="0" smtClean="0"/>
              <a:t>, </a:t>
            </a:r>
            <a:r>
              <a:rPr lang="en-US" dirty="0" smtClean="0">
                <a:hlinkClick r:id="rId9"/>
              </a:rPr>
              <a:t>Wolfe R</a:t>
            </a:r>
            <a:r>
              <a:rPr lang="en-US" dirty="0" smtClean="0"/>
              <a:t>, </a:t>
            </a:r>
            <a:r>
              <a:rPr lang="en-US" dirty="0" err="1" smtClean="0">
                <a:hlinkClick r:id="rId10"/>
              </a:rPr>
              <a:t>Storey</a:t>
            </a:r>
            <a:r>
              <a:rPr lang="en-US" dirty="0" smtClean="0">
                <a:hlinkClick r:id="rId10"/>
              </a:rPr>
              <a:t> E</a:t>
            </a:r>
            <a:r>
              <a:rPr lang="en-US" dirty="0" smtClean="0"/>
              <a:t>, </a:t>
            </a:r>
            <a:r>
              <a:rPr lang="en-US" dirty="0" smtClean="0">
                <a:hlinkClick r:id="rId11"/>
              </a:rPr>
              <a:t>Shah RC</a:t>
            </a:r>
            <a:r>
              <a:rPr lang="en-US" dirty="0" smtClean="0"/>
              <a:t>, </a:t>
            </a:r>
            <a:r>
              <a:rPr lang="en-US" dirty="0" err="1" smtClean="0">
                <a:hlinkClick r:id="rId12"/>
              </a:rPr>
              <a:t>Lockery</a:t>
            </a:r>
            <a:r>
              <a:rPr lang="en-US" dirty="0" smtClean="0">
                <a:hlinkClick r:id="rId12"/>
              </a:rPr>
              <a:t> JE</a:t>
            </a:r>
            <a:r>
              <a:rPr lang="en-US" dirty="0" smtClean="0"/>
              <a:t>, </a:t>
            </a:r>
            <a:r>
              <a:rPr lang="en-US" dirty="0" smtClean="0">
                <a:hlinkClick r:id="rId13"/>
              </a:rPr>
              <a:t>Tonkin AM</a:t>
            </a:r>
            <a:r>
              <a:rPr lang="en-US" dirty="0" smtClean="0"/>
              <a:t>, </a:t>
            </a:r>
            <a:r>
              <a:rPr lang="en-US" dirty="0" smtClean="0">
                <a:hlinkClick r:id="rId14"/>
              </a:rPr>
              <a:t>Newman AB</a:t>
            </a:r>
            <a:r>
              <a:rPr lang="en-US" dirty="0" smtClean="0"/>
              <a:t>, </a:t>
            </a:r>
            <a:r>
              <a:rPr lang="en-US" dirty="0" smtClean="0">
                <a:hlinkClick r:id="rId15"/>
              </a:rPr>
              <a:t>Williamson JD</a:t>
            </a:r>
            <a:r>
              <a:rPr lang="en-US" dirty="0" smtClean="0"/>
              <a:t>, </a:t>
            </a:r>
            <a:r>
              <a:rPr lang="en-US" dirty="0" smtClean="0">
                <a:hlinkClick r:id="rId16"/>
              </a:rPr>
              <a:t>Margolis KL</a:t>
            </a:r>
            <a:r>
              <a:rPr lang="en-US" dirty="0" smtClean="0"/>
              <a:t>, </a:t>
            </a:r>
            <a:r>
              <a:rPr lang="en-US" dirty="0" smtClean="0">
                <a:hlinkClick r:id="rId17"/>
              </a:rPr>
              <a:t>Ernst ME</a:t>
            </a:r>
            <a:r>
              <a:rPr lang="en-US" dirty="0" smtClean="0"/>
              <a:t>, </a:t>
            </a:r>
            <a:r>
              <a:rPr lang="en-US" dirty="0" err="1" smtClean="0">
                <a:hlinkClick r:id="rId18"/>
              </a:rPr>
              <a:t>Abhayaratna</a:t>
            </a:r>
            <a:r>
              <a:rPr lang="en-US" dirty="0" smtClean="0">
                <a:hlinkClick r:id="rId18"/>
              </a:rPr>
              <a:t> WP</a:t>
            </a:r>
            <a:r>
              <a:rPr lang="en-US" dirty="0" smtClean="0"/>
              <a:t>, </a:t>
            </a:r>
            <a:r>
              <a:rPr lang="en-US" dirty="0" smtClean="0">
                <a:hlinkClick r:id="rId19"/>
              </a:rPr>
              <a:t>Stocks N</a:t>
            </a:r>
            <a:r>
              <a:rPr lang="en-US" dirty="0" smtClean="0"/>
              <a:t>, </a:t>
            </a:r>
            <a:r>
              <a:rPr lang="en-US" dirty="0" smtClean="0">
                <a:hlinkClick r:id="rId20"/>
              </a:rPr>
              <a:t>Fitzgerald SM</a:t>
            </a:r>
            <a:r>
              <a:rPr lang="en-US" dirty="0" smtClean="0"/>
              <a:t>, </a:t>
            </a:r>
            <a:r>
              <a:rPr lang="en-US" dirty="0" smtClean="0">
                <a:hlinkClick r:id="rId21"/>
              </a:rPr>
              <a:t>Orchard SG</a:t>
            </a:r>
            <a:r>
              <a:rPr lang="en-US" dirty="0" smtClean="0"/>
              <a:t>, </a:t>
            </a:r>
            <a:r>
              <a:rPr lang="en-US" dirty="0" err="1" smtClean="0">
                <a:hlinkClick r:id="rId22"/>
              </a:rPr>
              <a:t>Trevaks</a:t>
            </a:r>
            <a:r>
              <a:rPr lang="en-US" dirty="0" smtClean="0">
                <a:hlinkClick r:id="rId22"/>
              </a:rPr>
              <a:t> RE</a:t>
            </a:r>
            <a:r>
              <a:rPr lang="en-US" dirty="0" smtClean="0"/>
              <a:t>, </a:t>
            </a:r>
            <a:r>
              <a:rPr lang="en-US" dirty="0" err="1" smtClean="0">
                <a:hlinkClick r:id="rId23"/>
              </a:rPr>
              <a:t>Beilin</a:t>
            </a:r>
            <a:r>
              <a:rPr lang="en-US" dirty="0" smtClean="0">
                <a:hlinkClick r:id="rId23"/>
              </a:rPr>
              <a:t> LJ</a:t>
            </a:r>
            <a:r>
              <a:rPr lang="en-US" dirty="0" smtClean="0"/>
              <a:t>, </a:t>
            </a:r>
            <a:r>
              <a:rPr lang="en-US" dirty="0" err="1" smtClean="0">
                <a:hlinkClick r:id="rId24"/>
              </a:rPr>
              <a:t>Donnan</a:t>
            </a:r>
            <a:r>
              <a:rPr lang="en-US" dirty="0" smtClean="0">
                <a:hlinkClick r:id="rId24"/>
              </a:rPr>
              <a:t> GA</a:t>
            </a:r>
            <a:r>
              <a:rPr lang="en-US" dirty="0" smtClean="0"/>
              <a:t>, </a:t>
            </a:r>
            <a:r>
              <a:rPr lang="en-US" dirty="0" smtClean="0">
                <a:hlinkClick r:id="rId25"/>
              </a:rPr>
              <a:t>Gibbs P</a:t>
            </a:r>
            <a:r>
              <a:rPr lang="en-US" dirty="0" smtClean="0"/>
              <a:t>, </a:t>
            </a:r>
            <a:r>
              <a:rPr lang="en-US" dirty="0" smtClean="0">
                <a:hlinkClick r:id="rId26"/>
              </a:rPr>
              <a:t>Johnston CI</a:t>
            </a:r>
            <a:r>
              <a:rPr lang="en-US" dirty="0" smtClean="0"/>
              <a:t>, </a:t>
            </a:r>
            <a:r>
              <a:rPr lang="en-US" dirty="0" smtClean="0">
                <a:hlinkClick r:id="rId27"/>
              </a:rPr>
              <a:t>Ryan J</a:t>
            </a:r>
            <a:r>
              <a:rPr lang="en-US" dirty="0" smtClean="0"/>
              <a:t>, </a:t>
            </a:r>
            <a:r>
              <a:rPr lang="en-US" dirty="0" err="1" smtClean="0">
                <a:hlinkClick r:id="rId28"/>
              </a:rPr>
              <a:t>Radziszewska</a:t>
            </a:r>
            <a:r>
              <a:rPr lang="en-US" dirty="0" smtClean="0">
                <a:hlinkClick r:id="rId28"/>
              </a:rPr>
              <a:t> B</a:t>
            </a:r>
            <a:r>
              <a:rPr lang="en-US" dirty="0" smtClean="0"/>
              <a:t>, </a:t>
            </a:r>
            <a:r>
              <a:rPr lang="en-US" dirty="0" smtClean="0">
                <a:hlinkClick r:id="rId29"/>
              </a:rPr>
              <a:t>Grimm R</a:t>
            </a:r>
            <a:r>
              <a:rPr lang="en-US" dirty="0" smtClean="0"/>
              <a:t>, </a:t>
            </a:r>
            <a:r>
              <a:rPr lang="en-US" dirty="0" smtClean="0">
                <a:hlinkClick r:id="rId30"/>
              </a:rPr>
              <a:t>Murray AM</a:t>
            </a:r>
            <a:r>
              <a:rPr lang="en-US" dirty="0" smtClean="0"/>
              <a:t>; </a:t>
            </a:r>
            <a:r>
              <a:rPr lang="en-US" dirty="0" smtClean="0">
                <a:hlinkClick r:id="rId31"/>
              </a:rPr>
              <a:t>ASPREE Investigator Group</a:t>
            </a:r>
            <a:r>
              <a:rPr lang="en-US" dirty="0" smtClean="0"/>
              <a:t>.</a:t>
            </a:r>
          </a:p>
          <a:p>
            <a:r>
              <a:rPr lang="en-US" b="1" dirty="0" smtClean="0">
                <a:hlinkClick r:id="rId3" tooltip="Open/close investigator list"/>
              </a:rPr>
              <a:t>Collaborators (2137)</a:t>
            </a:r>
            <a:endParaRPr lang="en-US" b="1" dirty="0" smtClean="0"/>
          </a:p>
          <a:p>
            <a:r>
              <a:rPr lang="en-US" b="1" dirty="0" smtClean="0"/>
              <a:t>Abstract</a:t>
            </a:r>
          </a:p>
          <a:p>
            <a:r>
              <a:rPr lang="en-US" b="1" dirty="0" smtClean="0"/>
              <a:t>BACKGROUND: </a:t>
            </a:r>
          </a:p>
          <a:p>
            <a:r>
              <a:rPr lang="en-US" dirty="0" smtClean="0"/>
              <a:t>Information on the use of aspirin to increase healthy independent life span in older persons is limited. Whether 5 years of daily low-dose aspirin therapy would extend disability-free life in healthy seniors is unclear.</a:t>
            </a:r>
          </a:p>
          <a:p>
            <a:r>
              <a:rPr lang="en-US" b="1" dirty="0" smtClean="0"/>
              <a:t>METHODS: </a:t>
            </a:r>
          </a:p>
          <a:p>
            <a:r>
              <a:rPr lang="en-US" dirty="0" smtClean="0"/>
              <a:t>From 2010 through 2014, we enrolled community-dwelling persons in Australia and the United States who were 70 years of age or older (or ≥65 years of age among blacks and Hispanics in the United States) and did not have cardiovascular disease, dementia, or physical disability. Participants were randomly assigned to receive 100 mg per day of enteric-coated aspirin or placebo orally. The primary end point was a composite of death, dementia, or persistent physical disability. Secondary end points reported in this article included the individual components of the primary end point and major hemorrhage.</a:t>
            </a:r>
          </a:p>
          <a:p>
            <a:r>
              <a:rPr lang="en-US" b="1" dirty="0" smtClean="0"/>
              <a:t>RESULTS: </a:t>
            </a:r>
          </a:p>
          <a:p>
            <a:r>
              <a:rPr lang="en-US" dirty="0" smtClean="0"/>
              <a:t>A total of 19,114 persons with a median age of 74 years were enrolled, of whom 9525 were randomly assigned to receive aspirin and 9589 to receive placebo. A total of 56.4% of the participants were women, 8.7% were nonwhite, and 11.0% reported previous regular aspirin use. The trial was terminated at a median of 4.7 years of follow-up after a determination was made that there would be no benefit with continued aspirin use with regard to the primary end point. The rate of the composite of death, dementia, or persistent physical disability was 21.5 events per 1000 person-years in the aspirin group and 21.2 per 1000 person-years in the placebo group (hazard ratio, 1.01; 95% confidence interval [CI], 0.92 to 1.11; P=0.79). The rate of adherence to the assigned intervention was 62.1% in the aspirin group and 64.1% in the placebo group in the final year of trial participation. Differences between the aspirin group and the placebo group were not substantial with regard to the secondary individual end points of death from any cause (12.7 events per 1000 person-years in the aspirin group and 11.1 events per 1000 person-years in the placebo group), dementia, or persistent physical disability. The rate of major hemorrhage was higher in the aspirin group than in the placebo group (3.8% vs. 2.8%; hazard ratio, 1.38; 95% CI, 1.18 to 1.62; P&lt;0.001).</a:t>
            </a:r>
          </a:p>
          <a:p>
            <a:r>
              <a:rPr lang="en-US" b="1" dirty="0" smtClean="0"/>
              <a:t>CONCLUSIONS: </a:t>
            </a:r>
          </a:p>
          <a:p>
            <a:r>
              <a:rPr lang="en-US" dirty="0" smtClean="0"/>
              <a:t>Aspirin use in healthy elderly persons did not prolong disability-free survival over a period of 5 years but led to a higher rate of major hemorrhage than placebo. (Funded by the National Institute on Aging and others; ASPREE ClinicalTrials.gov number, </a:t>
            </a:r>
            <a:r>
              <a:rPr lang="en-US" dirty="0" smtClean="0">
                <a:hlinkClick r:id="rId32" tooltip="See in ClinicalTrials.gov"/>
              </a:rPr>
              <a:t>NCT01038583</a:t>
            </a:r>
            <a:r>
              <a:rPr lang="en-US" dirty="0" smtClean="0"/>
              <a:t> .).</a:t>
            </a:r>
          </a:p>
          <a:p>
            <a:endParaRPr lang="ru-RU" dirty="0"/>
          </a:p>
        </p:txBody>
      </p:sp>
      <p:sp>
        <p:nvSpPr>
          <p:cNvPr id="4" name="Номер слайда 3"/>
          <p:cNvSpPr>
            <a:spLocks noGrp="1"/>
          </p:cNvSpPr>
          <p:nvPr>
            <p:ph type="sldNum" sz="quarter" idx="10"/>
          </p:nvPr>
        </p:nvSpPr>
        <p:spPr/>
        <p:txBody>
          <a:bodyPr/>
          <a:lstStyle/>
          <a:p>
            <a:fld id="{2E4932D8-1837-4105-975E-5CFAD75464F2}" type="slidenum">
              <a:rPr lang="ru-RU" smtClean="0"/>
              <a:t>36</a:t>
            </a:fld>
            <a:endParaRPr lang="ru-RU"/>
          </a:p>
        </p:txBody>
      </p:sp>
    </p:spTree>
    <p:extLst>
      <p:ext uri="{BB962C8B-B14F-4D97-AF65-F5344CB8AC3E}">
        <p14:creationId xmlns:p14="http://schemas.microsoft.com/office/powerpoint/2010/main" val="34363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OBJECTIVES: To evaluate the association between</a:t>
            </a:r>
          </a:p>
          <a:p>
            <a:r>
              <a:rPr lang="en-US" sz="1200" kern="1200" baseline="0" dirty="0" smtClean="0">
                <a:solidFill>
                  <a:schemeClr val="tx1"/>
                </a:solidFill>
                <a:latin typeface="+mn-lt"/>
                <a:ea typeface="+mn-ea"/>
                <a:cs typeface="+mn-cs"/>
              </a:rPr>
              <a:t>various blood pressure (BP) measures at age 85 and future</a:t>
            </a:r>
          </a:p>
          <a:p>
            <a:r>
              <a:rPr lang="en-US" sz="1200" kern="1200" baseline="0" dirty="0" smtClean="0">
                <a:solidFill>
                  <a:schemeClr val="tx1"/>
                </a:solidFill>
                <a:latin typeface="+mn-lt"/>
                <a:ea typeface="+mn-ea"/>
                <a:cs typeface="+mn-cs"/>
              </a:rPr>
              <a:t>decline in physical and cognitive function the oldest old.</a:t>
            </a:r>
          </a:p>
          <a:p>
            <a:r>
              <a:rPr lang="en-US" sz="1200" kern="1200" baseline="0" dirty="0" smtClean="0">
                <a:solidFill>
                  <a:schemeClr val="tx1"/>
                </a:solidFill>
                <a:latin typeface="+mn-lt"/>
                <a:ea typeface="+mn-ea"/>
                <a:cs typeface="+mn-cs"/>
              </a:rPr>
              <a:t>DESIGN: Longitudinal study.</a:t>
            </a:r>
          </a:p>
          <a:p>
            <a:r>
              <a:rPr lang="en-US" sz="1200" kern="1200" baseline="0" dirty="0" smtClean="0">
                <a:solidFill>
                  <a:schemeClr val="tx1"/>
                </a:solidFill>
                <a:latin typeface="+mn-lt"/>
                <a:ea typeface="+mn-ea"/>
                <a:cs typeface="+mn-cs"/>
              </a:rPr>
              <a:t>SETTING: The population-based Leiden 85-plus Study.</a:t>
            </a:r>
          </a:p>
          <a:p>
            <a:r>
              <a:rPr lang="en-US" sz="1200" kern="1200" baseline="0" dirty="0" smtClean="0">
                <a:solidFill>
                  <a:schemeClr val="tx1"/>
                </a:solidFill>
                <a:latin typeface="+mn-lt"/>
                <a:ea typeface="+mn-ea"/>
                <a:cs typeface="+mn-cs"/>
              </a:rPr>
              <a:t>PARTICIPANTS: Five hundred seventy-two 85-year-old</a:t>
            </a:r>
          </a:p>
          <a:p>
            <a:r>
              <a:rPr lang="en-US" sz="1200" kern="1200" baseline="0" dirty="0" smtClean="0">
                <a:solidFill>
                  <a:schemeClr val="tx1"/>
                </a:solidFill>
                <a:latin typeface="+mn-lt"/>
                <a:ea typeface="+mn-ea"/>
                <a:cs typeface="+mn-cs"/>
              </a:rPr>
              <a:t>community-dwelling individuals.</a:t>
            </a:r>
          </a:p>
          <a:p>
            <a:r>
              <a:rPr lang="en-US" sz="1200" kern="1200" baseline="0" dirty="0" smtClean="0">
                <a:solidFill>
                  <a:schemeClr val="tx1"/>
                </a:solidFill>
                <a:latin typeface="+mn-lt"/>
                <a:ea typeface="+mn-ea"/>
                <a:cs typeface="+mn-cs"/>
              </a:rPr>
              <a:t>MEASUREMENTS: BP was measured at age 85 during</a:t>
            </a:r>
          </a:p>
          <a:p>
            <a:r>
              <a:rPr lang="en-US" sz="1200" kern="1200" baseline="0" dirty="0" smtClean="0">
                <a:solidFill>
                  <a:schemeClr val="tx1"/>
                </a:solidFill>
                <a:latin typeface="+mn-lt"/>
                <a:ea typeface="+mn-ea"/>
                <a:cs typeface="+mn-cs"/>
              </a:rPr>
              <a:t>home visits. Activities of daily living (ADLs) and Mini-</a:t>
            </a:r>
          </a:p>
          <a:p>
            <a:r>
              <a:rPr lang="en-US" sz="1200" kern="1200" baseline="0" dirty="0" smtClean="0">
                <a:solidFill>
                  <a:schemeClr val="tx1"/>
                </a:solidFill>
                <a:latin typeface="+mn-lt"/>
                <a:ea typeface="+mn-ea"/>
                <a:cs typeface="+mn-cs"/>
              </a:rPr>
              <a:t>Mental State Examination (MMSE) were assessed at age</a:t>
            </a:r>
          </a:p>
          <a:p>
            <a:r>
              <a:rPr lang="en-US" sz="1200" kern="1200" baseline="0" dirty="0" smtClean="0">
                <a:solidFill>
                  <a:schemeClr val="tx1"/>
                </a:solidFill>
                <a:latin typeface="+mn-lt"/>
                <a:ea typeface="+mn-ea"/>
                <a:cs typeface="+mn-cs"/>
              </a:rPr>
              <a:t>85 and annually thereafter up to age 90. On average,</a:t>
            </a:r>
          </a:p>
          <a:p>
            <a:r>
              <a:rPr lang="en-US" sz="1200" kern="1200" baseline="0" dirty="0" smtClean="0">
                <a:solidFill>
                  <a:schemeClr val="tx1"/>
                </a:solidFill>
                <a:latin typeface="+mn-lt"/>
                <a:ea typeface="+mn-ea"/>
                <a:cs typeface="+mn-cs"/>
              </a:rPr>
              <a:t>participants were followed for 3.2 years. Cross-sectional</a:t>
            </a:r>
          </a:p>
          <a:p>
            <a:r>
              <a:rPr lang="en-US" sz="1200" kern="1200" baseline="0" dirty="0" smtClean="0">
                <a:solidFill>
                  <a:schemeClr val="tx1"/>
                </a:solidFill>
                <a:latin typeface="+mn-lt"/>
                <a:ea typeface="+mn-ea"/>
                <a:cs typeface="+mn-cs"/>
              </a:rPr>
              <a:t>and longitudinal analyses were performed using linear</a:t>
            </a:r>
          </a:p>
          <a:p>
            <a:r>
              <a:rPr lang="en-US" sz="1200" kern="1200" baseline="0" dirty="0" smtClean="0">
                <a:solidFill>
                  <a:schemeClr val="tx1"/>
                </a:solidFill>
                <a:latin typeface="+mn-lt"/>
                <a:ea typeface="+mn-ea"/>
                <a:cs typeface="+mn-cs"/>
              </a:rPr>
              <a:t>regression models using systolic BP (SBP), diastolic BP</a:t>
            </a:r>
          </a:p>
          <a:p>
            <a:r>
              <a:rPr lang="en-US" sz="1200" kern="1200" baseline="0" dirty="0" smtClean="0">
                <a:solidFill>
                  <a:schemeClr val="tx1"/>
                </a:solidFill>
                <a:latin typeface="+mn-lt"/>
                <a:ea typeface="+mn-ea"/>
                <a:cs typeface="+mn-cs"/>
              </a:rPr>
              <a:t>(DBP), mean arterial pressure (MAP), and pulse pressure</a:t>
            </a:r>
          </a:p>
          <a:p>
            <a:r>
              <a:rPr lang="en-US" sz="1200" kern="1200" baseline="0" dirty="0" smtClean="0">
                <a:solidFill>
                  <a:schemeClr val="tx1"/>
                </a:solidFill>
                <a:latin typeface="+mn-lt"/>
                <a:ea typeface="+mn-ea"/>
                <a:cs typeface="+mn-cs"/>
              </a:rPr>
              <a:t>(PP) as the determinants. All analyses were adjusted for</a:t>
            </a:r>
          </a:p>
          <a:p>
            <a:r>
              <a:rPr lang="en-US" sz="1200" kern="1200" baseline="0" dirty="0" err="1" smtClean="0">
                <a:solidFill>
                  <a:schemeClr val="tx1"/>
                </a:solidFill>
                <a:latin typeface="+mn-lt"/>
                <a:ea typeface="+mn-ea"/>
                <a:cs typeface="+mn-cs"/>
              </a:rPr>
              <a:t>sociodemographic</a:t>
            </a:r>
            <a:r>
              <a:rPr lang="en-US" sz="1200" kern="1200" baseline="0" dirty="0" smtClean="0">
                <a:solidFill>
                  <a:schemeClr val="tx1"/>
                </a:solidFill>
                <a:latin typeface="+mn-lt"/>
                <a:ea typeface="+mn-ea"/>
                <a:cs typeface="+mn-cs"/>
              </a:rPr>
              <a:t> and cardiovascular factors.</a:t>
            </a:r>
          </a:p>
          <a:p>
            <a:r>
              <a:rPr lang="en-US" sz="1200" kern="1200" baseline="0" dirty="0" smtClean="0">
                <a:solidFill>
                  <a:schemeClr val="tx1"/>
                </a:solidFill>
                <a:latin typeface="+mn-lt"/>
                <a:ea typeface="+mn-ea"/>
                <a:cs typeface="+mn-cs"/>
              </a:rPr>
              <a:t>RESULTS: At age 85, higher SBP and PP were associated</a:t>
            </a:r>
          </a:p>
          <a:p>
            <a:r>
              <a:rPr lang="en-US" sz="1200" kern="1200" baseline="0" dirty="0" smtClean="0">
                <a:solidFill>
                  <a:schemeClr val="tx1"/>
                </a:solidFill>
                <a:latin typeface="+mn-lt"/>
                <a:ea typeface="+mn-ea"/>
                <a:cs typeface="+mn-cs"/>
              </a:rPr>
              <a:t>with lower ADL disability scores (both P = .01). Similarly,</a:t>
            </a:r>
          </a:p>
          <a:p>
            <a:r>
              <a:rPr lang="en-US" sz="1200" kern="1200" baseline="0" dirty="0" smtClean="0">
                <a:solidFill>
                  <a:schemeClr val="tx1"/>
                </a:solidFill>
                <a:latin typeface="+mn-lt"/>
                <a:ea typeface="+mn-ea"/>
                <a:cs typeface="+mn-cs"/>
              </a:rPr>
              <a:t>higher SBP, DBP, and MAP were associated with higher</a:t>
            </a:r>
          </a:p>
          <a:p>
            <a:r>
              <a:rPr lang="en-US" sz="1200" kern="1200" baseline="0" dirty="0" smtClean="0">
                <a:solidFill>
                  <a:schemeClr val="tx1"/>
                </a:solidFill>
                <a:latin typeface="+mn-lt"/>
                <a:ea typeface="+mn-ea"/>
                <a:cs typeface="+mn-cs"/>
              </a:rPr>
              <a:t>MMSE scores (all P &lt; .05). From age 85 onward, higher</a:t>
            </a:r>
          </a:p>
          <a:p>
            <a:r>
              <a:rPr lang="en-US" sz="1200" kern="1200" baseline="0" dirty="0" smtClean="0">
                <a:solidFill>
                  <a:schemeClr val="tx1"/>
                </a:solidFill>
                <a:latin typeface="+mn-lt"/>
                <a:ea typeface="+mn-ea"/>
                <a:cs typeface="+mn-cs"/>
              </a:rPr>
              <a:t>SBP (P &lt; .001), MAP (P = .01), and PP (P = .003) at age</a:t>
            </a:r>
          </a:p>
          <a:p>
            <a:r>
              <a:rPr lang="en-US" sz="1200" kern="1200" baseline="0" dirty="0" smtClean="0">
                <a:solidFill>
                  <a:schemeClr val="tx1"/>
                </a:solidFill>
                <a:latin typeface="+mn-lt"/>
                <a:ea typeface="+mn-ea"/>
                <a:cs typeface="+mn-cs"/>
              </a:rPr>
              <a:t>85 were associated with lower annual increases in ADL</a:t>
            </a:r>
          </a:p>
          <a:p>
            <a:r>
              <a:rPr lang="en-US" sz="1200" kern="1200" baseline="0" dirty="0" smtClean="0">
                <a:solidFill>
                  <a:schemeClr val="tx1"/>
                </a:solidFill>
                <a:latin typeface="+mn-lt"/>
                <a:ea typeface="+mn-ea"/>
                <a:cs typeface="+mn-cs"/>
              </a:rPr>
              <a:t>disability scores. Likewise, higher SBP (P = .03) and PP</a:t>
            </a:r>
          </a:p>
          <a:p>
            <a:r>
              <a:rPr lang="en-US" sz="1200" kern="1200" baseline="0" dirty="0" smtClean="0">
                <a:solidFill>
                  <a:schemeClr val="tx1"/>
                </a:solidFill>
                <a:latin typeface="+mn-lt"/>
                <a:ea typeface="+mn-ea"/>
                <a:cs typeface="+mn-cs"/>
              </a:rPr>
              <a:t>(P = .008) at age 85 were associated with lower annual</a:t>
            </a:r>
          </a:p>
          <a:p>
            <a:r>
              <a:rPr lang="en-US" sz="1200" kern="1200" baseline="0" dirty="0" smtClean="0">
                <a:solidFill>
                  <a:schemeClr val="tx1"/>
                </a:solidFill>
                <a:latin typeface="+mn-lt"/>
                <a:ea typeface="+mn-ea"/>
                <a:cs typeface="+mn-cs"/>
              </a:rPr>
              <a:t>declines in MMSE scores. Additional analyses showed that</a:t>
            </a:r>
          </a:p>
          <a:p>
            <a:r>
              <a:rPr lang="en-US" sz="1200" kern="1200" baseline="0" dirty="0" smtClean="0">
                <a:solidFill>
                  <a:schemeClr val="tx1"/>
                </a:solidFill>
                <a:latin typeface="+mn-lt"/>
                <a:ea typeface="+mn-ea"/>
                <a:cs typeface="+mn-cs"/>
              </a:rPr>
              <a:t>the association between high BP and lower annual decline</a:t>
            </a:r>
          </a:p>
          <a:p>
            <a:r>
              <a:rPr lang="en-US" sz="1200" kern="1200" baseline="0" dirty="0" smtClean="0">
                <a:solidFill>
                  <a:schemeClr val="tx1"/>
                </a:solidFill>
                <a:latin typeface="+mn-lt"/>
                <a:ea typeface="+mn-ea"/>
                <a:cs typeface="+mn-cs"/>
              </a:rPr>
              <a:t>in MMSE score was most pronounced in participants with</a:t>
            </a:r>
          </a:p>
          <a:p>
            <a:r>
              <a:rPr lang="en-US" sz="1200" kern="1200" baseline="0" dirty="0" smtClean="0">
                <a:solidFill>
                  <a:schemeClr val="tx1"/>
                </a:solidFill>
                <a:latin typeface="+mn-lt"/>
                <a:ea typeface="+mn-ea"/>
                <a:cs typeface="+mn-cs"/>
              </a:rPr>
              <a:t>high ADL disability.</a:t>
            </a:r>
          </a:p>
          <a:p>
            <a:r>
              <a:rPr lang="en-US" sz="1200" kern="1200" baseline="0" dirty="0" smtClean="0">
                <a:solidFill>
                  <a:schemeClr val="tx1"/>
                </a:solidFill>
                <a:latin typeface="+mn-lt"/>
                <a:ea typeface="+mn-ea"/>
                <a:cs typeface="+mn-cs"/>
              </a:rPr>
              <a:t>CONCLUSION: In the oldest old, higher SBP and PP are</a:t>
            </a:r>
          </a:p>
          <a:p>
            <a:r>
              <a:rPr lang="en-US" sz="1200" kern="1200" baseline="0" dirty="0" smtClean="0">
                <a:solidFill>
                  <a:schemeClr val="tx1"/>
                </a:solidFill>
                <a:latin typeface="+mn-lt"/>
                <a:ea typeface="+mn-ea"/>
                <a:cs typeface="+mn-cs"/>
              </a:rPr>
              <a:t>associated with resilience to physical and cognitive decline,</a:t>
            </a:r>
          </a:p>
          <a:p>
            <a:r>
              <a:rPr lang="en-US" sz="1200" kern="1200" baseline="0" dirty="0" smtClean="0">
                <a:solidFill>
                  <a:schemeClr val="tx1"/>
                </a:solidFill>
                <a:latin typeface="+mn-lt"/>
                <a:ea typeface="+mn-ea"/>
                <a:cs typeface="+mn-cs"/>
              </a:rPr>
              <a:t>especially in individuals with pre-existing physical</a:t>
            </a:r>
          </a:p>
          <a:p>
            <a:r>
              <a:rPr lang="en-US" sz="1200" kern="1200" baseline="0" dirty="0" smtClean="0">
                <a:solidFill>
                  <a:schemeClr val="tx1"/>
                </a:solidFill>
                <a:latin typeface="+mn-lt"/>
                <a:ea typeface="+mn-ea"/>
                <a:cs typeface="+mn-cs"/>
              </a:rPr>
              <a:t>disability. J Am </a:t>
            </a:r>
            <a:r>
              <a:rPr lang="en-US" sz="1200" kern="1200" baseline="0" dirty="0" err="1" smtClean="0">
                <a:solidFill>
                  <a:schemeClr val="tx1"/>
                </a:solidFill>
                <a:latin typeface="+mn-lt"/>
                <a:ea typeface="+mn-ea"/>
                <a:cs typeface="+mn-cs"/>
              </a:rPr>
              <a:t>Geriatr</a:t>
            </a:r>
            <a:r>
              <a:rPr lang="en-US" sz="1200" kern="1200" baseline="0" dirty="0" smtClean="0">
                <a:solidFill>
                  <a:schemeClr val="tx1"/>
                </a:solidFill>
                <a:latin typeface="+mn-lt"/>
                <a:ea typeface="+mn-ea"/>
                <a:cs typeface="+mn-cs"/>
              </a:rPr>
              <a:t> Soc 60:2014–2019, 2012.</a:t>
            </a:r>
          </a:p>
          <a:p>
            <a:r>
              <a:rPr lang="en-US" sz="1200" kern="1200" baseline="0" dirty="0" smtClean="0">
                <a:solidFill>
                  <a:schemeClr val="tx1"/>
                </a:solidFill>
                <a:latin typeface="+mn-lt"/>
                <a:ea typeface="+mn-ea"/>
                <a:cs typeface="+mn-cs"/>
              </a:rPr>
              <a:t>Key words: blood pressure; cognitive function; activities</a:t>
            </a:r>
          </a:p>
          <a:p>
            <a:r>
              <a:rPr lang="en-US" sz="1200" kern="1200" baseline="0" dirty="0" smtClean="0">
                <a:solidFill>
                  <a:schemeClr val="tx1"/>
                </a:solidFill>
                <a:latin typeface="+mn-lt"/>
                <a:ea typeface="+mn-ea"/>
                <a:cs typeface="+mn-cs"/>
              </a:rPr>
              <a:t>of daily living; oldest old</a:t>
            </a:r>
            <a:endParaRPr lang="ru-RU" dirty="0"/>
          </a:p>
        </p:txBody>
      </p:sp>
      <p:sp>
        <p:nvSpPr>
          <p:cNvPr id="4" name="Номер слайда 3"/>
          <p:cNvSpPr>
            <a:spLocks noGrp="1"/>
          </p:cNvSpPr>
          <p:nvPr>
            <p:ph type="sldNum" sz="quarter" idx="10"/>
          </p:nvPr>
        </p:nvSpPr>
        <p:spPr/>
        <p:txBody>
          <a:bodyPr/>
          <a:lstStyle/>
          <a:p>
            <a:fld id="{7B73615B-531F-4DC0-9531-C5DB22AE85A8}" type="slidenum">
              <a:rPr lang="ru-RU" smtClean="0"/>
              <a:pPr/>
              <a:t>6</a:t>
            </a:fld>
            <a:endParaRPr lang="ru-RU"/>
          </a:p>
        </p:txBody>
      </p:sp>
    </p:spTree>
    <p:extLst>
      <p:ext uri="{BB962C8B-B14F-4D97-AF65-F5344CB8AC3E}">
        <p14:creationId xmlns:p14="http://schemas.microsoft.com/office/powerpoint/2010/main" val="265052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400" b="0" i="0" u="none" strike="noStrike" baseline="0" dirty="0" smtClean="0">
                <a:latin typeface="AdvSTONE-R"/>
              </a:rPr>
              <a:t>Furthermore, in real-world settings, zofenopril decreased the risk of death in patients with heart failure, particularly in men, and in subjects older than 76 years or with ejection fraction lower than 54%. These results support the early use of zofenopril immediately after AMI, even in the presence of comorbidities, and its maintenance over time to reduce the risk of heart failure.</a:t>
            </a:r>
          </a:p>
          <a:p>
            <a:pPr algn="l"/>
            <a:r>
              <a:rPr lang="en-US" dirty="0" smtClean="0"/>
              <a:t>In the overall population, mortality was</a:t>
            </a:r>
            <a:r>
              <a:rPr lang="en-US" baseline="0" dirty="0" smtClean="0"/>
              <a:t> </a:t>
            </a:r>
            <a:r>
              <a:rPr lang="en-US" dirty="0" smtClean="0"/>
              <a:t>similar among patients who received zofenopril</a:t>
            </a:r>
            <a:r>
              <a:rPr lang="en-US" baseline="0" dirty="0" smtClean="0"/>
              <a:t> </a:t>
            </a:r>
            <a:r>
              <a:rPr lang="en-US" dirty="0" smtClean="0"/>
              <a:t>(45 deaths from 102 patients) or ramipril (48</a:t>
            </a:r>
            <a:r>
              <a:rPr lang="en-US" baseline="0" dirty="0" smtClean="0"/>
              <a:t> </a:t>
            </a:r>
            <a:r>
              <a:rPr lang="en-US" dirty="0" smtClean="0"/>
              <a:t>deaths from 73 patients), but zofenopril was a</a:t>
            </a:r>
            <a:r>
              <a:rPr lang="en-US" baseline="0" dirty="0" smtClean="0"/>
              <a:t> </a:t>
            </a:r>
            <a:r>
              <a:rPr lang="en-US" dirty="0" smtClean="0"/>
              <a:t>significant predictor of survival in patients older</a:t>
            </a:r>
            <a:r>
              <a:rPr lang="en-US" baseline="0" dirty="0" smtClean="0"/>
              <a:t> </a:t>
            </a:r>
            <a:r>
              <a:rPr lang="en-US" dirty="0" smtClean="0"/>
              <a:t>than 76 years (OR 0.56, 95% CI 0.35–0.91), in</a:t>
            </a:r>
            <a:r>
              <a:rPr lang="en-US" baseline="0" dirty="0" smtClean="0"/>
              <a:t> </a:t>
            </a:r>
            <a:r>
              <a:rPr lang="en-US" dirty="0" smtClean="0"/>
              <a:t>men (OR 0.57, 95% CI 0.30–0.98), and in</a:t>
            </a:r>
            <a:r>
              <a:rPr lang="en-US" baseline="0" dirty="0" smtClean="0"/>
              <a:t> </a:t>
            </a:r>
            <a:r>
              <a:rPr lang="en-US" dirty="0" smtClean="0"/>
              <a:t>patients with ejection fraction lower than 54%</a:t>
            </a:r>
            <a:r>
              <a:rPr lang="en-US" baseline="0" dirty="0" smtClean="0"/>
              <a:t> </a:t>
            </a:r>
            <a:r>
              <a:rPr lang="en-US" dirty="0" smtClean="0"/>
              <a:t>(OR 0.52, 95% CI 0.26–0.97) (Fig. 7). </a:t>
            </a:r>
            <a:endParaRPr lang="ru-RU" dirty="0" smtClean="0"/>
          </a:p>
          <a:p>
            <a:pPr algn="l"/>
            <a:r>
              <a:rPr lang="en-US" dirty="0" smtClean="0"/>
              <a:t>These</a:t>
            </a:r>
            <a:r>
              <a:rPr lang="en-US" baseline="0" dirty="0" smtClean="0"/>
              <a:t> </a:t>
            </a:r>
            <a:r>
              <a:rPr lang="en-US" dirty="0" smtClean="0"/>
              <a:t>subcategories of patients were those, a priori,</a:t>
            </a:r>
            <a:r>
              <a:rPr lang="en-US" baseline="0" dirty="0" smtClean="0"/>
              <a:t> </a:t>
            </a:r>
            <a:r>
              <a:rPr lang="en-US" dirty="0" smtClean="0"/>
              <a:t>with a greater probability of </a:t>
            </a:r>
            <a:r>
              <a:rPr lang="en-US" dirty="0" err="1" smtClean="0"/>
              <a:t>readmittance</a:t>
            </a:r>
            <a:r>
              <a:rPr lang="en-US" dirty="0" smtClean="0"/>
              <a:t> to</a:t>
            </a:r>
            <a:r>
              <a:rPr lang="en-US" baseline="0" dirty="0" smtClean="0"/>
              <a:t> </a:t>
            </a:r>
            <a:r>
              <a:rPr lang="en-US" dirty="0" smtClean="0"/>
              <a:t>hospital because of HF [34], and those with</a:t>
            </a:r>
            <a:r>
              <a:rPr lang="en-US" baseline="0" dirty="0" smtClean="0"/>
              <a:t> </a:t>
            </a:r>
            <a:r>
              <a:rPr lang="en-US" dirty="0" smtClean="0"/>
              <a:t>greater costs for their management [35].</a:t>
            </a:r>
          </a:p>
          <a:p>
            <a:pPr algn="l"/>
            <a:endParaRPr lang="en-US" dirty="0" smtClean="0"/>
          </a:p>
          <a:p>
            <a:pPr algn="l"/>
            <a:r>
              <a:rPr lang="en-US" dirty="0" smtClean="0"/>
              <a:t>The efficacy of zofenopril</a:t>
            </a:r>
            <a:r>
              <a:rPr lang="ru-RU" baseline="0" dirty="0" smtClean="0"/>
              <a:t> </a:t>
            </a:r>
            <a:r>
              <a:rPr lang="en-US" dirty="0" smtClean="0"/>
              <a:t>was also good in the presence of comorbidities,</a:t>
            </a:r>
            <a:r>
              <a:rPr lang="ru-RU" baseline="0" dirty="0" smtClean="0"/>
              <a:t> </a:t>
            </a:r>
            <a:r>
              <a:rPr lang="en-US" dirty="0" smtClean="0"/>
              <a:t>such as hypertension and diabetes, and</a:t>
            </a:r>
            <a:r>
              <a:rPr lang="ru-RU" baseline="0" dirty="0" smtClean="0"/>
              <a:t> </a:t>
            </a:r>
            <a:r>
              <a:rPr lang="en-US" dirty="0" smtClean="0"/>
              <a:t>in case of preserved ventricular function,</a:t>
            </a:r>
            <a:r>
              <a:rPr lang="ru-RU" baseline="0" dirty="0" smtClean="0"/>
              <a:t> </a:t>
            </a:r>
            <a:r>
              <a:rPr lang="en-US" dirty="0" smtClean="0"/>
              <a:t>though its superiority versus ramipril was only</a:t>
            </a:r>
            <a:r>
              <a:rPr lang="ru-RU" baseline="0" dirty="0" smtClean="0"/>
              <a:t> </a:t>
            </a:r>
            <a:r>
              <a:rPr lang="en-US" dirty="0" smtClean="0"/>
              <a:t>marginal and not always statistically significant,</a:t>
            </a:r>
            <a:r>
              <a:rPr lang="ru-RU" baseline="0" dirty="0" smtClean="0"/>
              <a:t> </a:t>
            </a:r>
            <a:r>
              <a:rPr lang="en-US" dirty="0" smtClean="0"/>
              <a:t>as in the whole study population. In the post-</a:t>
            </a:r>
            <a:r>
              <a:rPr lang="ru-RU" baseline="0" dirty="0" smtClean="0"/>
              <a:t> </a:t>
            </a:r>
            <a:r>
              <a:rPr lang="en-US" dirty="0" smtClean="0"/>
              <a:t>AMI setting, zofenopril should be maintained</a:t>
            </a:r>
            <a:r>
              <a:rPr lang="ru-RU" baseline="0" dirty="0" smtClean="0"/>
              <a:t> </a:t>
            </a:r>
            <a:r>
              <a:rPr lang="en-US" dirty="0" smtClean="0"/>
              <a:t>and may be useful to reduce the risk of HF,</a:t>
            </a:r>
            <a:r>
              <a:rPr lang="ru-RU" baseline="0" dirty="0" smtClean="0"/>
              <a:t> </a:t>
            </a:r>
            <a:r>
              <a:rPr lang="en-US" dirty="0" smtClean="0"/>
              <a:t>especially in men and elderly patients.</a:t>
            </a:r>
          </a:p>
        </p:txBody>
      </p:sp>
      <p:sp>
        <p:nvSpPr>
          <p:cNvPr id="4" name="Номер слайда 3"/>
          <p:cNvSpPr>
            <a:spLocks noGrp="1"/>
          </p:cNvSpPr>
          <p:nvPr>
            <p:ph type="sldNum" sz="quarter" idx="10"/>
          </p:nvPr>
        </p:nvSpPr>
        <p:spPr/>
        <p:txBody>
          <a:bodyPr/>
          <a:lstStyle/>
          <a:p>
            <a:fld id="{E457FED2-322E-458D-874B-0BB84645B390}" type="slidenum">
              <a:rPr lang="ru-RU" smtClean="0">
                <a:solidFill>
                  <a:prstClr val="black"/>
                </a:solidFill>
              </a:rPr>
              <a:pPr/>
              <a:t>41</a:t>
            </a:fld>
            <a:endParaRPr lang="ru-RU">
              <a:solidFill>
                <a:prstClr val="black"/>
              </a:solidFill>
            </a:endParaRPr>
          </a:p>
        </p:txBody>
      </p:sp>
    </p:spTree>
    <p:extLst>
      <p:ext uri="{BB962C8B-B14F-4D97-AF65-F5344CB8AC3E}">
        <p14:creationId xmlns:p14="http://schemas.microsoft.com/office/powerpoint/2010/main" val="432797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Large randomized trials have shown that beta-blockers reduce mortality and hospital admissions in patients with heart failure. The effects of beta-blockers in elderly patients with a broad range of left ventricular ejection fraction are uncertain. The SENIORS study was performed to assess effects of the beta-blocker, </a:t>
            </a:r>
            <a:r>
              <a:rPr lang="en-US" sz="1200" b="0" i="0" kern="1200" dirty="0" err="1" smtClean="0">
                <a:solidFill>
                  <a:schemeClr val="tx1"/>
                </a:solidFill>
                <a:effectLst/>
                <a:latin typeface="+mn-lt"/>
                <a:ea typeface="+mn-ea"/>
                <a:cs typeface="+mn-cs"/>
              </a:rPr>
              <a:t>nebivolol</a:t>
            </a:r>
            <a:r>
              <a:rPr lang="en-US" sz="1200" b="0" i="0" kern="1200" dirty="0" smtClean="0">
                <a:solidFill>
                  <a:schemeClr val="tx1"/>
                </a:solidFill>
                <a:effectLst/>
                <a:latin typeface="+mn-lt"/>
                <a:ea typeface="+mn-ea"/>
                <a:cs typeface="+mn-cs"/>
              </a:rPr>
              <a:t>, in patients &gt;/=70 years, regardless of ejection fraction.</a:t>
            </a:r>
          </a:p>
          <a:p>
            <a:r>
              <a:rPr lang="en-US" sz="1200" b="1" i="0" kern="1200" cap="all" dirty="0" smtClean="0">
                <a:solidFill>
                  <a:schemeClr val="tx1"/>
                </a:solidFill>
                <a:effectLst/>
                <a:latin typeface="+mn-lt"/>
                <a:ea typeface="+mn-ea"/>
                <a:cs typeface="+mn-cs"/>
              </a:rPr>
              <a:t>METHODS AND RESULTS:</a:t>
            </a:r>
          </a:p>
          <a:p>
            <a:r>
              <a:rPr lang="en-US" sz="1200" b="0" i="0" kern="1200" dirty="0" smtClean="0">
                <a:solidFill>
                  <a:schemeClr val="tx1"/>
                </a:solidFill>
                <a:effectLst/>
                <a:latin typeface="+mn-lt"/>
                <a:ea typeface="+mn-ea"/>
                <a:cs typeface="+mn-cs"/>
              </a:rPr>
              <a:t>We randomly assigned 2128 patients aged &gt;/=70 years with a history of heart failure (hospital admission for heart failure within the previous year or known ejection fraction &lt;/=35%), 1067 to </a:t>
            </a:r>
            <a:r>
              <a:rPr lang="en-US" sz="1200" b="0" i="0" kern="1200" dirty="0" err="1" smtClean="0">
                <a:solidFill>
                  <a:schemeClr val="tx1"/>
                </a:solidFill>
                <a:effectLst/>
                <a:latin typeface="+mn-lt"/>
                <a:ea typeface="+mn-ea"/>
                <a:cs typeface="+mn-cs"/>
              </a:rPr>
              <a:t>nebivolol</a:t>
            </a:r>
            <a:r>
              <a:rPr lang="en-US" sz="1200" b="0" i="0" kern="1200" dirty="0" smtClean="0">
                <a:solidFill>
                  <a:schemeClr val="tx1"/>
                </a:solidFill>
                <a:effectLst/>
                <a:latin typeface="+mn-lt"/>
                <a:ea typeface="+mn-ea"/>
                <a:cs typeface="+mn-cs"/>
              </a:rPr>
              <a:t> (titrated from 1.25 mg once daily to 10 mg once daily), and 1061 to placebo. The primary outcome was a composite of all cause mortality or cardiovascular hospital admission (time to first event). Analysis was by intention to treat. Mean duration of follow-up was 21 months. Mean age was 76 years (SD 4.7), 37% were female, mean ejection fraction was 36% (with 35% having ejection fraction &gt;35%), and 68% had a prior history of coronary heart disease. The mean maintenance dose of </a:t>
            </a:r>
            <a:r>
              <a:rPr lang="en-US" sz="1200" b="0" i="0" kern="1200" dirty="0" err="1" smtClean="0">
                <a:solidFill>
                  <a:schemeClr val="tx1"/>
                </a:solidFill>
                <a:effectLst/>
                <a:latin typeface="+mn-lt"/>
                <a:ea typeface="+mn-ea"/>
                <a:cs typeface="+mn-cs"/>
              </a:rPr>
              <a:t>nebivolol</a:t>
            </a:r>
            <a:r>
              <a:rPr lang="en-US" sz="1200" b="0" i="0" kern="1200" dirty="0" smtClean="0">
                <a:solidFill>
                  <a:schemeClr val="tx1"/>
                </a:solidFill>
                <a:effectLst/>
                <a:latin typeface="+mn-lt"/>
                <a:ea typeface="+mn-ea"/>
                <a:cs typeface="+mn-cs"/>
              </a:rPr>
              <a:t> was 7.7 mg and of placebo 8.5 mg. The primary outcome occurred in 332 patients (31.1%) on </a:t>
            </a:r>
            <a:r>
              <a:rPr lang="en-US" sz="1200" b="0" i="0" kern="1200" dirty="0" err="1" smtClean="0">
                <a:solidFill>
                  <a:schemeClr val="tx1"/>
                </a:solidFill>
                <a:effectLst/>
                <a:latin typeface="+mn-lt"/>
                <a:ea typeface="+mn-ea"/>
                <a:cs typeface="+mn-cs"/>
              </a:rPr>
              <a:t>nebivolol</a:t>
            </a:r>
            <a:r>
              <a:rPr lang="en-US" sz="1200" b="0" i="0" kern="1200" dirty="0" smtClean="0">
                <a:solidFill>
                  <a:schemeClr val="tx1"/>
                </a:solidFill>
                <a:effectLst/>
                <a:latin typeface="+mn-lt"/>
                <a:ea typeface="+mn-ea"/>
                <a:cs typeface="+mn-cs"/>
              </a:rPr>
              <a:t> compared with 375 (35.3%) on placebo [hazard ratio (HR) 0.86, 95% CI 0.74-0.99; P=0.039]. There was no significant influence of age, gender, or ejection fraction on the effect of </a:t>
            </a:r>
            <a:r>
              <a:rPr lang="en-US" sz="1200" b="0" i="0" kern="1200" dirty="0" err="1" smtClean="0">
                <a:solidFill>
                  <a:schemeClr val="tx1"/>
                </a:solidFill>
                <a:effectLst/>
                <a:latin typeface="+mn-lt"/>
                <a:ea typeface="+mn-ea"/>
                <a:cs typeface="+mn-cs"/>
              </a:rPr>
              <a:t>nebivolol</a:t>
            </a:r>
            <a:r>
              <a:rPr lang="en-US" sz="1200" b="0" i="0" kern="1200" dirty="0" smtClean="0">
                <a:solidFill>
                  <a:schemeClr val="tx1"/>
                </a:solidFill>
                <a:effectLst/>
                <a:latin typeface="+mn-lt"/>
                <a:ea typeface="+mn-ea"/>
                <a:cs typeface="+mn-cs"/>
              </a:rPr>
              <a:t> on the primary outcome. Death (all causes) occurred in 169 (15.8%) on </a:t>
            </a:r>
            <a:r>
              <a:rPr lang="en-US" sz="1200" b="0" i="0" kern="1200" dirty="0" err="1" smtClean="0">
                <a:solidFill>
                  <a:schemeClr val="tx1"/>
                </a:solidFill>
                <a:effectLst/>
                <a:latin typeface="+mn-lt"/>
                <a:ea typeface="+mn-ea"/>
                <a:cs typeface="+mn-cs"/>
              </a:rPr>
              <a:t>nebivolol</a:t>
            </a:r>
            <a:r>
              <a:rPr lang="en-US" sz="1200" b="0" i="0" kern="1200" dirty="0" smtClean="0">
                <a:solidFill>
                  <a:schemeClr val="tx1"/>
                </a:solidFill>
                <a:effectLst/>
                <a:latin typeface="+mn-lt"/>
                <a:ea typeface="+mn-ea"/>
                <a:cs typeface="+mn-cs"/>
              </a:rPr>
              <a:t> and 192 (18.1%) on placebo (HR 0.88, 95% CI 0.71-1.08; P=0.21).</a:t>
            </a:r>
          </a:p>
          <a:p>
            <a:r>
              <a:rPr lang="en-US" sz="1200" b="1" i="0" kern="1200" cap="all" dirty="0" smtClean="0">
                <a:solidFill>
                  <a:schemeClr val="tx1"/>
                </a:solidFill>
                <a:effectLst/>
                <a:latin typeface="+mn-lt"/>
                <a:ea typeface="+mn-ea"/>
                <a:cs typeface="+mn-cs"/>
              </a:rPr>
              <a:t>CONCLUSION:</a:t>
            </a:r>
          </a:p>
          <a:p>
            <a:r>
              <a:rPr lang="en-US" sz="1200" b="0" i="0" kern="1200" dirty="0" err="1" smtClean="0">
                <a:solidFill>
                  <a:schemeClr val="tx1"/>
                </a:solidFill>
                <a:effectLst/>
                <a:latin typeface="+mn-lt"/>
                <a:ea typeface="+mn-ea"/>
                <a:cs typeface="+mn-cs"/>
              </a:rPr>
              <a:t>Nebivolol</a:t>
            </a:r>
            <a:r>
              <a:rPr lang="en-US" sz="1200" b="0" i="0" kern="1200" dirty="0" smtClean="0">
                <a:solidFill>
                  <a:schemeClr val="tx1"/>
                </a:solidFill>
                <a:effectLst/>
                <a:latin typeface="+mn-lt"/>
                <a:ea typeface="+mn-ea"/>
                <a:cs typeface="+mn-cs"/>
              </a:rPr>
              <a:t>, a beta-blocker with vasodilating properties, is an effective and well-tolerated treatment for heart failure in the elderly.</a:t>
            </a:r>
          </a:p>
          <a:p>
            <a:endParaRPr lang="ru-RU" dirty="0"/>
          </a:p>
        </p:txBody>
      </p:sp>
      <p:sp>
        <p:nvSpPr>
          <p:cNvPr id="4" name="Номер слайда 3"/>
          <p:cNvSpPr>
            <a:spLocks noGrp="1"/>
          </p:cNvSpPr>
          <p:nvPr>
            <p:ph type="sldNum" sz="quarter" idx="10"/>
          </p:nvPr>
        </p:nvSpPr>
        <p:spPr/>
        <p:txBody>
          <a:bodyPr/>
          <a:lstStyle/>
          <a:p>
            <a:fld id="{2C0CA7AC-804E-45BB-BBD9-C982A3D40297}" type="slidenum">
              <a:rPr lang="ru-RU" smtClean="0"/>
              <a:pPr/>
              <a:t>42</a:t>
            </a:fld>
            <a:endParaRPr lang="ru-RU"/>
          </a:p>
        </p:txBody>
      </p:sp>
    </p:spTree>
    <p:extLst>
      <p:ext uri="{BB962C8B-B14F-4D97-AF65-F5344CB8AC3E}">
        <p14:creationId xmlns:p14="http://schemas.microsoft.com/office/powerpoint/2010/main" val="228001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hlinkClick r:id="rId3" tooltip="Pharmacotherapy."/>
              </a:rPr>
              <a:t>Pharmacotherapy.</a:t>
            </a:r>
            <a:r>
              <a:rPr lang="en-US" dirty="0" smtClean="0"/>
              <a:t> 2018 Apr;38(4):406-416. </a:t>
            </a:r>
            <a:r>
              <a:rPr lang="en-US" dirty="0" err="1" smtClean="0"/>
              <a:t>doi</a:t>
            </a:r>
            <a:r>
              <a:rPr lang="en-US" dirty="0" smtClean="0"/>
              <a:t>: 10.1002/phar.2091. </a:t>
            </a:r>
            <a:r>
              <a:rPr lang="en-US" dirty="0" err="1" smtClean="0"/>
              <a:t>Epub</a:t>
            </a:r>
            <a:r>
              <a:rPr lang="en-US" dirty="0" smtClean="0"/>
              <a:t> 2018 Mar 22.</a:t>
            </a:r>
          </a:p>
          <a:p>
            <a:r>
              <a:rPr lang="en-US" b="1" dirty="0" smtClean="0"/>
              <a:t>Guideline-Directed Medical Therapy and Survival Following Hospitalization in Patients with Heart Failure.</a:t>
            </a:r>
          </a:p>
          <a:p>
            <a:r>
              <a:rPr lang="en-US" dirty="0" smtClean="0">
                <a:hlinkClick r:id="rId4"/>
              </a:rPr>
              <a:t>Tran RH</a:t>
            </a:r>
            <a:r>
              <a:rPr lang="en-US" baseline="30000" dirty="0" smtClean="0"/>
              <a:t>1</a:t>
            </a:r>
            <a:r>
              <a:rPr lang="en-US" dirty="0" smtClean="0"/>
              <a:t>, </a:t>
            </a:r>
            <a:r>
              <a:rPr lang="en-US" dirty="0" err="1" smtClean="0">
                <a:hlinkClick r:id="rId5"/>
              </a:rPr>
              <a:t>Aldemerdash</a:t>
            </a:r>
            <a:r>
              <a:rPr lang="en-US" dirty="0" smtClean="0">
                <a:hlinkClick r:id="rId5"/>
              </a:rPr>
              <a:t> A</a:t>
            </a:r>
            <a:r>
              <a:rPr lang="en-US" baseline="30000" dirty="0" smtClean="0"/>
              <a:t>2</a:t>
            </a:r>
            <a:r>
              <a:rPr lang="en-US" dirty="0" smtClean="0"/>
              <a:t>, </a:t>
            </a:r>
            <a:r>
              <a:rPr lang="en-US" dirty="0" smtClean="0">
                <a:hlinkClick r:id="rId6"/>
              </a:rPr>
              <a:t>Chang P</a:t>
            </a:r>
            <a:r>
              <a:rPr lang="en-US" baseline="30000" dirty="0" smtClean="0"/>
              <a:t>3</a:t>
            </a:r>
            <a:r>
              <a:rPr lang="en-US" dirty="0" smtClean="0"/>
              <a:t>, </a:t>
            </a:r>
            <a:r>
              <a:rPr lang="en-US" dirty="0" err="1" smtClean="0">
                <a:hlinkClick r:id="rId7"/>
              </a:rPr>
              <a:t>Sueta</a:t>
            </a:r>
            <a:r>
              <a:rPr lang="en-US" dirty="0" smtClean="0">
                <a:hlinkClick r:id="rId7"/>
              </a:rPr>
              <a:t> CA</a:t>
            </a:r>
            <a:r>
              <a:rPr lang="en-US" baseline="30000" dirty="0" smtClean="0"/>
              <a:t>3</a:t>
            </a:r>
            <a:r>
              <a:rPr lang="en-US" dirty="0" smtClean="0"/>
              <a:t>, </a:t>
            </a:r>
            <a:r>
              <a:rPr lang="en-US" dirty="0" smtClean="0">
                <a:hlinkClick r:id="rId8"/>
              </a:rPr>
              <a:t>Kaufman B</a:t>
            </a:r>
            <a:r>
              <a:rPr lang="en-US" baseline="30000" dirty="0" smtClean="0"/>
              <a:t>4</a:t>
            </a:r>
            <a:r>
              <a:rPr lang="en-US" dirty="0" smtClean="0"/>
              <a:t>, </a:t>
            </a:r>
            <a:r>
              <a:rPr lang="en-US" dirty="0" err="1" smtClean="0">
                <a:hlinkClick r:id="rId9"/>
              </a:rPr>
              <a:t>Asafu-Adjei</a:t>
            </a:r>
            <a:r>
              <a:rPr lang="en-US" dirty="0" smtClean="0">
                <a:hlinkClick r:id="rId9"/>
              </a:rPr>
              <a:t> J</a:t>
            </a:r>
            <a:r>
              <a:rPr lang="en-US" baseline="30000" dirty="0" smtClean="0"/>
              <a:t>5</a:t>
            </a:r>
            <a:r>
              <a:rPr lang="en-US" dirty="0" smtClean="0"/>
              <a:t>, </a:t>
            </a:r>
            <a:r>
              <a:rPr lang="en-US" dirty="0" err="1" smtClean="0">
                <a:hlinkClick r:id="rId10"/>
              </a:rPr>
              <a:t>Vardeny</a:t>
            </a:r>
            <a:r>
              <a:rPr lang="en-US" dirty="0" smtClean="0">
                <a:hlinkClick r:id="rId10"/>
              </a:rPr>
              <a:t> O</a:t>
            </a:r>
            <a:r>
              <a:rPr lang="en-US" baseline="30000" dirty="0" smtClean="0"/>
              <a:t>6</a:t>
            </a:r>
            <a:r>
              <a:rPr lang="en-US" dirty="0" smtClean="0"/>
              <a:t>, </a:t>
            </a:r>
            <a:r>
              <a:rPr lang="en-US" dirty="0" err="1" smtClean="0">
                <a:hlinkClick r:id="rId11"/>
              </a:rPr>
              <a:t>Daubert</a:t>
            </a:r>
            <a:r>
              <a:rPr lang="en-US" dirty="0" smtClean="0">
                <a:hlinkClick r:id="rId11"/>
              </a:rPr>
              <a:t> E</a:t>
            </a:r>
            <a:r>
              <a:rPr lang="en-US" baseline="30000" dirty="0" smtClean="0"/>
              <a:t>7</a:t>
            </a:r>
            <a:r>
              <a:rPr lang="en-US" dirty="0" smtClean="0"/>
              <a:t>, </a:t>
            </a:r>
            <a:r>
              <a:rPr lang="en-US" dirty="0" err="1" smtClean="0">
                <a:hlinkClick r:id="rId12"/>
              </a:rPr>
              <a:t>Alburikan</a:t>
            </a:r>
            <a:r>
              <a:rPr lang="en-US" dirty="0" smtClean="0">
                <a:hlinkClick r:id="rId12"/>
              </a:rPr>
              <a:t> KA</a:t>
            </a:r>
            <a:r>
              <a:rPr lang="en-US" baseline="30000" dirty="0" smtClean="0"/>
              <a:t>2</a:t>
            </a:r>
            <a:r>
              <a:rPr lang="en-US" dirty="0" smtClean="0"/>
              <a:t>, </a:t>
            </a:r>
            <a:r>
              <a:rPr lang="en-US" dirty="0" err="1" smtClean="0">
                <a:hlinkClick r:id="rId13"/>
              </a:rPr>
              <a:t>Kucharska</a:t>
            </a:r>
            <a:r>
              <a:rPr lang="en-US" dirty="0" smtClean="0">
                <a:hlinkClick r:id="rId13"/>
              </a:rPr>
              <a:t>-Newton AM</a:t>
            </a:r>
            <a:r>
              <a:rPr lang="en-US" baseline="30000" dirty="0" smtClean="0"/>
              <a:t>4</a:t>
            </a:r>
            <a:r>
              <a:rPr lang="en-US" dirty="0" smtClean="0"/>
              <a:t>, </a:t>
            </a:r>
            <a:r>
              <a:rPr lang="en-US" dirty="0" smtClean="0">
                <a:hlinkClick r:id="rId14"/>
              </a:rPr>
              <a:t>Stearns SC</a:t>
            </a:r>
            <a:r>
              <a:rPr lang="en-US" baseline="30000" dirty="0" smtClean="0"/>
              <a:t>4</a:t>
            </a:r>
            <a:r>
              <a:rPr lang="en-US" dirty="0" smtClean="0"/>
              <a:t>, </a:t>
            </a:r>
            <a:r>
              <a:rPr lang="en-US" dirty="0" smtClean="0">
                <a:hlinkClick r:id="rId15"/>
              </a:rPr>
              <a:t>Rodgers JE</a:t>
            </a:r>
            <a:r>
              <a:rPr lang="en-US" baseline="30000" dirty="0" smtClean="0"/>
              <a:t>8</a:t>
            </a:r>
            <a:r>
              <a:rPr lang="en-US" dirty="0" smtClean="0"/>
              <a:t>.</a:t>
            </a:r>
          </a:p>
          <a:p>
            <a:r>
              <a:rPr lang="en-US" b="1" dirty="0" smtClean="0">
                <a:hlinkClick r:id="rId3" tooltip="Open/close author information list"/>
              </a:rPr>
              <a:t>Author information</a:t>
            </a:r>
            <a:endParaRPr lang="en-US" b="1" dirty="0" smtClean="0"/>
          </a:p>
          <a:p>
            <a:r>
              <a:rPr lang="en-US" b="1" dirty="0" smtClean="0"/>
              <a:t>Abstract</a:t>
            </a:r>
          </a:p>
          <a:p>
            <a:r>
              <a:rPr lang="en-US" b="1" dirty="0" smtClean="0"/>
              <a:t>BACKGROUND: </a:t>
            </a:r>
          </a:p>
          <a:p>
            <a:r>
              <a:rPr lang="en-US" dirty="0" smtClean="0"/>
              <a:t>Modification of guideline-directed medical therapy (GDMT) in hospitalized patients with heart failure (HF) has not been extensively evaluated.</a:t>
            </a:r>
          </a:p>
          <a:p>
            <a:r>
              <a:rPr lang="en-US" b="1" dirty="0" smtClean="0"/>
              <a:t>METHODS: </a:t>
            </a:r>
          </a:p>
          <a:p>
            <a:r>
              <a:rPr lang="en-US" dirty="0" smtClean="0"/>
              <a:t>The community surveillance arm of the Atherosclerosis Risk in Communities Study identified 6959 HF hospitalizations from 2005-2011. Predictors of GDMT modification and survival were assessed using multivariable logistic regression and Cox proportional hazards models.</a:t>
            </a:r>
          </a:p>
          <a:p>
            <a:r>
              <a:rPr lang="en-US" b="1" dirty="0" smtClean="0"/>
              <a:t>RESULTS: </a:t>
            </a:r>
          </a:p>
          <a:p>
            <a:r>
              <a:rPr lang="en-US" dirty="0" smtClean="0"/>
              <a:t>For 5091 hospitalizations, patient mean age was 75 years, 53% were female, 69% were white, and 81% had acute decompensated heart failure (ADHF). Regarding ejection fraction (EF), 31% of patients had HF with reduced EF (</a:t>
            </a:r>
            <a:r>
              <a:rPr lang="en-US" dirty="0" err="1" smtClean="0"/>
              <a:t>HFrEF</a:t>
            </a:r>
            <a:r>
              <a:rPr lang="en-US" dirty="0" smtClean="0"/>
              <a:t>), 24% had HF with preserved EF (</a:t>
            </a:r>
            <a:r>
              <a:rPr lang="en-US" dirty="0" err="1" smtClean="0"/>
              <a:t>HFpEF</a:t>
            </a:r>
            <a:r>
              <a:rPr lang="en-US" dirty="0" smtClean="0"/>
              <a:t>), and 44% were missing EF values. At admission, 52% of patients received angiotensin-converting enzyme inhibitors/angiotensin receptor blockers (ACEIs/ARBs), 66% β-blockers (BBs), 9% aldosterone-receptor antagonists, 16% digoxin, 10% hydralazine, and 29% nitrates. Modification of GDMT occurred in up to 23% of hospitalizations. Significant predictors of GDMT initiation included ADHF and </a:t>
            </a:r>
            <a:r>
              <a:rPr lang="en-US" dirty="0" err="1" smtClean="0"/>
              <a:t>HFrEF</a:t>
            </a:r>
            <a:r>
              <a:rPr lang="en-US" dirty="0" smtClean="0"/>
              <a:t>; discontinuation of medications was observed with select comorbidities. In </a:t>
            </a:r>
            <a:r>
              <a:rPr lang="en-US" dirty="0" err="1" smtClean="0"/>
              <a:t>HFrEF</a:t>
            </a:r>
            <a:r>
              <a:rPr lang="en-US" dirty="0" smtClean="0"/>
              <a:t>, initiation of any GDMT was associated with reduced 1-year all-cause mortality (adjusted hazard ratio [HR] 0.41, 95% confidence interval [CI] 0.23-0.71) as was initiation of ACEI/ARBs, BBs, and digoxin. Discontinuation of any therapy versus maintaining GDMT was associated with greater mortality (HR 1.30, 95% CI 1.02-1.66). Similar trends were observed in </a:t>
            </a:r>
            <a:r>
              <a:rPr lang="en-US" dirty="0" err="1" smtClean="0"/>
              <a:t>HFpEF</a:t>
            </a:r>
            <a:r>
              <a:rPr lang="en-US" dirty="0" smtClean="0"/>
              <a:t>.</a:t>
            </a:r>
          </a:p>
          <a:p>
            <a:r>
              <a:rPr lang="en-US" b="1" dirty="0" smtClean="0"/>
              <a:t>CONCLUSIONS: </a:t>
            </a:r>
          </a:p>
          <a:p>
            <a:r>
              <a:rPr lang="en-US" dirty="0" smtClean="0"/>
              <a:t>Our study suggests that GDMT initiation is associated with increased survival, and discontinuation of therapy is associated with reduced survival in hospitalized patients with HF. Future studies should be conducted to confirm the impact of GDMT therapy modification in this population.</a:t>
            </a:r>
          </a:p>
          <a:p>
            <a:endParaRPr lang="ru-RU" dirty="0"/>
          </a:p>
        </p:txBody>
      </p:sp>
      <p:sp>
        <p:nvSpPr>
          <p:cNvPr id="4" name="Номер слайда 3"/>
          <p:cNvSpPr>
            <a:spLocks noGrp="1"/>
          </p:cNvSpPr>
          <p:nvPr>
            <p:ph type="sldNum" sz="quarter" idx="10"/>
          </p:nvPr>
        </p:nvSpPr>
        <p:spPr/>
        <p:txBody>
          <a:bodyPr/>
          <a:lstStyle/>
          <a:p>
            <a:fld id="{AB9E6ADD-54A7-44BF-A4D7-21321919A3AE}" type="slidenum">
              <a:rPr lang="ru-RU" smtClean="0"/>
              <a:t>44</a:t>
            </a:fld>
            <a:endParaRPr lang="ru-RU"/>
          </a:p>
        </p:txBody>
      </p:sp>
    </p:spTree>
    <p:extLst>
      <p:ext uri="{BB962C8B-B14F-4D97-AF65-F5344CB8AC3E}">
        <p14:creationId xmlns:p14="http://schemas.microsoft.com/office/powerpoint/2010/main" val="37781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пяти компонентов: 1) потеря веса (</a:t>
            </a:r>
            <a:r>
              <a:rPr lang="ru-RU" sz="1200" kern="1200" dirty="0" err="1" smtClean="0">
                <a:solidFill>
                  <a:schemeClr val="tx1"/>
                </a:solidFill>
                <a:latin typeface="+mn-lt"/>
                <a:ea typeface="+mn-ea"/>
                <a:cs typeface="+mn-cs"/>
              </a:rPr>
              <a:t>саркопения</a:t>
            </a:r>
            <a:r>
              <a:rPr lang="ru-RU" sz="1200" kern="1200" dirty="0" smtClean="0">
                <a:solidFill>
                  <a:schemeClr val="tx1"/>
                </a:solidFill>
                <a:latin typeface="+mn-lt"/>
                <a:ea typeface="+mn-ea"/>
                <a:cs typeface="+mn-cs"/>
              </a:rPr>
              <a:t>), 2) снижение силы кисти, доказанное динамометрией, 3) выраженная слабость и повышенная утомляемость, 4) снижение скорости передвижения, 5) значительное снижение физической активности. </a:t>
            </a:r>
            <a:endParaRPr lang="ru-RU" dirty="0"/>
          </a:p>
        </p:txBody>
      </p:sp>
      <p:sp>
        <p:nvSpPr>
          <p:cNvPr id="4" name="Номер слайда 3"/>
          <p:cNvSpPr>
            <a:spLocks noGrp="1"/>
          </p:cNvSpPr>
          <p:nvPr>
            <p:ph type="sldNum" sz="quarter" idx="10"/>
          </p:nvPr>
        </p:nvSpPr>
        <p:spPr/>
        <p:txBody>
          <a:bodyPr/>
          <a:lstStyle/>
          <a:p>
            <a:fld id="{7B73615B-531F-4DC0-9531-C5DB22AE85A8}" type="slidenum">
              <a:rPr lang="ru-RU" smtClean="0"/>
              <a:pPr/>
              <a:t>9</a:t>
            </a:fld>
            <a:endParaRPr lang="ru-RU"/>
          </a:p>
        </p:txBody>
      </p:sp>
    </p:spTree>
    <p:extLst>
      <p:ext uri="{BB962C8B-B14F-4D97-AF65-F5344CB8AC3E}">
        <p14:creationId xmlns:p14="http://schemas.microsoft.com/office/powerpoint/2010/main" val="271339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6BE0340-1445-4FCD-B7B6-52C2A70F268B}" type="slidenum">
              <a:rPr lang="ru-RU" smtClean="0"/>
              <a:pPr/>
              <a:t>12</a:t>
            </a:fld>
            <a:endParaRPr lang="ru-RU"/>
          </a:p>
        </p:txBody>
      </p:sp>
    </p:spTree>
    <p:extLst>
      <p:ext uri="{BB962C8B-B14F-4D97-AF65-F5344CB8AC3E}">
        <p14:creationId xmlns:p14="http://schemas.microsoft.com/office/powerpoint/2010/main" val="284929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5D2861-3C05-4200-BF26-4983ADF4B9D8}" type="slidenum">
              <a:rPr lang="ru-RU" smtClean="0"/>
              <a:t>13</a:t>
            </a:fld>
            <a:endParaRPr lang="ru-RU"/>
          </a:p>
        </p:txBody>
      </p:sp>
    </p:spTree>
    <p:extLst>
      <p:ext uri="{BB962C8B-B14F-4D97-AF65-F5344CB8AC3E}">
        <p14:creationId xmlns:p14="http://schemas.microsoft.com/office/powerpoint/2010/main" val="414946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5D2861-3C05-4200-BF26-4983ADF4B9D8}" type="slidenum">
              <a:rPr lang="ru-RU" smtClean="0"/>
              <a:t>14</a:t>
            </a:fld>
            <a:endParaRPr lang="ru-RU"/>
          </a:p>
        </p:txBody>
      </p:sp>
    </p:spTree>
    <p:extLst>
      <p:ext uri="{BB962C8B-B14F-4D97-AF65-F5344CB8AC3E}">
        <p14:creationId xmlns:p14="http://schemas.microsoft.com/office/powerpoint/2010/main" val="282455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0000" lnSpcReduction="20000"/>
          </a:bodyPr>
          <a:lstStyle/>
          <a:p>
            <a:r>
              <a:rPr lang="en-US" dirty="0" err="1" smtClean="0">
                <a:hlinkClick r:id="rId3" tooltip="Cardiology and therapy."/>
              </a:rPr>
              <a:t>Cardiol</a:t>
            </a:r>
            <a:r>
              <a:rPr lang="en-US" dirty="0" smtClean="0">
                <a:hlinkClick r:id="rId3" tooltip="Cardiology and therapy."/>
              </a:rPr>
              <a:t> </a:t>
            </a:r>
            <a:r>
              <a:rPr lang="en-US" dirty="0" err="1" smtClean="0">
                <a:hlinkClick r:id="rId3" tooltip="Cardiology and therapy."/>
              </a:rPr>
              <a:t>Ther</a:t>
            </a:r>
            <a:r>
              <a:rPr lang="en-US" dirty="0" smtClean="0">
                <a:hlinkClick r:id="rId3" tooltip="Cardiology and therapy."/>
              </a:rPr>
              <a:t>.</a:t>
            </a:r>
            <a:r>
              <a:rPr lang="en-US" dirty="0" smtClean="0"/>
              <a:t> 2018 Sep 6. </a:t>
            </a:r>
            <a:r>
              <a:rPr lang="en-US" dirty="0" err="1" smtClean="0"/>
              <a:t>doi</a:t>
            </a:r>
            <a:r>
              <a:rPr lang="en-US" dirty="0" smtClean="0"/>
              <a:t>: 10.1007/s40119-018-0117-y. [</a:t>
            </a:r>
            <a:r>
              <a:rPr lang="en-US" dirty="0" err="1" smtClean="0"/>
              <a:t>Epub</a:t>
            </a:r>
            <a:r>
              <a:rPr lang="en-US" dirty="0" smtClean="0"/>
              <a:t> ahead of print]</a:t>
            </a:r>
          </a:p>
          <a:p>
            <a:r>
              <a:rPr lang="en-US" b="1" dirty="0" smtClean="0"/>
              <a:t>Risk of Hospitalization for Cardiovascular Events with </a:t>
            </a:r>
            <a:r>
              <a:rPr lang="el-GR" b="1" dirty="0" smtClean="0"/>
              <a:t>β-</a:t>
            </a:r>
            <a:r>
              <a:rPr lang="en-US" b="1" dirty="0" smtClean="0"/>
              <a:t>Blockers in Hypertensive Patients: A Retrospective Cohort Study.</a:t>
            </a:r>
          </a:p>
          <a:p>
            <a:r>
              <a:rPr lang="en-US" dirty="0" err="1" smtClean="0">
                <a:hlinkClick r:id="rId4"/>
              </a:rPr>
              <a:t>Basile</a:t>
            </a:r>
            <a:r>
              <a:rPr lang="en-US" dirty="0" smtClean="0">
                <a:hlinkClick r:id="rId4"/>
              </a:rPr>
              <a:t> J</a:t>
            </a:r>
            <a:r>
              <a:rPr lang="en-US" baseline="30000" dirty="0" smtClean="0"/>
              <a:t>1</a:t>
            </a:r>
            <a:r>
              <a:rPr lang="en-US" dirty="0" smtClean="0"/>
              <a:t>, </a:t>
            </a:r>
            <a:r>
              <a:rPr lang="en-US" dirty="0" smtClean="0">
                <a:hlinkClick r:id="rId5"/>
              </a:rPr>
              <a:t>Egan B</a:t>
            </a:r>
            <a:r>
              <a:rPr lang="en-US" baseline="30000" dirty="0" smtClean="0"/>
              <a:t>2</a:t>
            </a:r>
            <a:r>
              <a:rPr lang="en-US" dirty="0" smtClean="0"/>
              <a:t>, </a:t>
            </a:r>
            <a:r>
              <a:rPr lang="en-US" dirty="0" err="1" smtClean="0">
                <a:hlinkClick r:id="rId6"/>
              </a:rPr>
              <a:t>Punzi</a:t>
            </a:r>
            <a:r>
              <a:rPr lang="en-US" dirty="0" smtClean="0">
                <a:hlinkClick r:id="rId6"/>
              </a:rPr>
              <a:t> H</a:t>
            </a:r>
            <a:r>
              <a:rPr lang="en-US" baseline="30000" dirty="0" smtClean="0"/>
              <a:t>3</a:t>
            </a:r>
            <a:r>
              <a:rPr lang="en-US" dirty="0" smtClean="0"/>
              <a:t>, </a:t>
            </a:r>
            <a:r>
              <a:rPr lang="en-US" dirty="0" smtClean="0">
                <a:hlinkClick r:id="rId7"/>
              </a:rPr>
              <a:t>Ali S</a:t>
            </a:r>
            <a:r>
              <a:rPr lang="en-US" baseline="30000" dirty="0" smtClean="0"/>
              <a:t>4</a:t>
            </a:r>
            <a:r>
              <a:rPr lang="en-US" dirty="0" smtClean="0"/>
              <a:t>, </a:t>
            </a:r>
            <a:r>
              <a:rPr lang="en-US" dirty="0" smtClean="0">
                <a:hlinkClick r:id="rId8"/>
              </a:rPr>
              <a:t>Li Q</a:t>
            </a:r>
            <a:r>
              <a:rPr lang="en-US" baseline="30000" dirty="0" smtClean="0"/>
              <a:t>5</a:t>
            </a:r>
            <a:r>
              <a:rPr lang="en-US" dirty="0" smtClean="0"/>
              <a:t>, </a:t>
            </a:r>
            <a:r>
              <a:rPr lang="en-US" dirty="0" smtClean="0">
                <a:hlinkClick r:id="rId9"/>
              </a:rPr>
              <a:t>Patel M</a:t>
            </a:r>
            <a:r>
              <a:rPr lang="en-US" baseline="30000" dirty="0" smtClean="0"/>
              <a:t>4</a:t>
            </a:r>
            <a:r>
              <a:rPr lang="en-US" dirty="0" smtClean="0"/>
              <a:t>, </a:t>
            </a:r>
            <a:r>
              <a:rPr lang="en-US" dirty="0" err="1" smtClean="0">
                <a:hlinkClick r:id="rId10"/>
              </a:rPr>
              <a:t>Neutel</a:t>
            </a:r>
            <a:r>
              <a:rPr lang="en-US" dirty="0" smtClean="0">
                <a:hlinkClick r:id="rId10"/>
              </a:rPr>
              <a:t> J</a:t>
            </a:r>
            <a:r>
              <a:rPr lang="en-US" baseline="30000" dirty="0" smtClean="0"/>
              <a:t>6</a:t>
            </a:r>
            <a:r>
              <a:rPr lang="en-US" dirty="0" smtClean="0"/>
              <a:t>.</a:t>
            </a:r>
          </a:p>
          <a:p>
            <a:endParaRPr lang="ru-RU" sz="1200" b="0" i="0" u="none" strike="noStrike" kern="1200" baseline="0" dirty="0" smtClean="0">
              <a:solidFill>
                <a:schemeClr val="tx1"/>
              </a:solidFill>
              <a:latin typeface="+mn-lt"/>
              <a:ea typeface="+mn-ea"/>
              <a:cs typeface="+mn-cs"/>
            </a:endParaRPr>
          </a:p>
          <a:p>
            <a:endParaRPr lang="ru-RU"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Introduction: b-Blockers are a </a:t>
            </a:r>
            <a:r>
              <a:rPr lang="en-US" sz="1200" b="0" i="0" u="none" strike="noStrike" kern="1200" baseline="0" dirty="0" err="1" smtClean="0">
                <a:solidFill>
                  <a:schemeClr val="tx1"/>
                </a:solidFill>
                <a:latin typeface="+mn-lt"/>
                <a:ea typeface="+mn-ea"/>
                <a:cs typeface="+mn-cs"/>
              </a:rPr>
              <a:t>heterogenous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class of drugs that are no longer recommended</a:t>
            </a:r>
          </a:p>
          <a:p>
            <a:r>
              <a:rPr lang="en-US" sz="1200" b="0" i="0" u="none" strike="noStrike" kern="1200" baseline="0" dirty="0" smtClean="0">
                <a:solidFill>
                  <a:schemeClr val="tx1"/>
                </a:solidFill>
                <a:latin typeface="+mn-lt"/>
                <a:ea typeface="+mn-ea"/>
                <a:cs typeface="+mn-cs"/>
              </a:rPr>
              <a:t>for initial antihypertension monotherapy due</a:t>
            </a:r>
          </a:p>
          <a:p>
            <a:r>
              <a:rPr lang="en-US" sz="1200" b="0" i="0" u="none" strike="noStrike" kern="1200" baseline="0" dirty="0" smtClean="0">
                <a:solidFill>
                  <a:schemeClr val="tx1"/>
                </a:solidFill>
                <a:latin typeface="+mn-lt"/>
                <a:ea typeface="+mn-ea"/>
                <a:cs typeface="+mn-cs"/>
              </a:rPr>
              <a:t>to unfavorable long-term cardiovascular events</a:t>
            </a:r>
          </a:p>
          <a:p>
            <a:r>
              <a:rPr lang="en-US" sz="1200" b="0" i="0" u="none" strike="noStrike" kern="1200" baseline="0" dirty="0" smtClean="0">
                <a:solidFill>
                  <a:schemeClr val="tx1"/>
                </a:solidFill>
                <a:latin typeface="+mn-lt"/>
                <a:ea typeface="+mn-ea"/>
                <a:cs typeface="+mn-cs"/>
              </a:rPr>
              <a:t>observed with non-</a:t>
            </a:r>
            <a:r>
              <a:rPr lang="en-US" sz="1200" b="0" i="0" u="none" strike="noStrike" kern="1200" baseline="0" dirty="0" err="1" smtClean="0">
                <a:solidFill>
                  <a:schemeClr val="tx1"/>
                </a:solidFill>
                <a:latin typeface="+mn-lt"/>
                <a:ea typeface="+mn-ea"/>
                <a:cs typeface="+mn-cs"/>
              </a:rPr>
              <a:t>vasodilatory</a:t>
            </a:r>
            <a:r>
              <a:rPr lang="en-US" sz="1200" b="0" i="0" u="none" strike="noStrike" kern="1200" baseline="0" dirty="0" smtClean="0">
                <a:solidFill>
                  <a:schemeClr val="tx1"/>
                </a:solidFill>
                <a:latin typeface="+mn-lt"/>
                <a:ea typeface="+mn-ea"/>
                <a:cs typeface="+mn-cs"/>
              </a:rPr>
              <a:t> b-blockers.</a:t>
            </a:r>
          </a:p>
          <a:p>
            <a:r>
              <a:rPr lang="en-US" sz="1200" b="0" i="0" u="none" strike="noStrike" kern="1200" baseline="0" dirty="0" smtClean="0">
                <a:solidFill>
                  <a:schemeClr val="tx1"/>
                </a:solidFill>
                <a:latin typeface="+mn-lt"/>
                <a:ea typeface="+mn-ea"/>
                <a:cs typeface="+mn-cs"/>
              </a:rPr>
              <a:t>However, the comparative cardiovascular event</a:t>
            </a:r>
          </a:p>
          <a:p>
            <a:r>
              <a:rPr lang="en-US" sz="1200" b="0" i="0" u="none" strike="noStrike" kern="1200" baseline="0" dirty="0" smtClean="0">
                <a:solidFill>
                  <a:schemeClr val="tx1"/>
                </a:solidFill>
                <a:latin typeface="+mn-lt"/>
                <a:ea typeface="+mn-ea"/>
                <a:cs typeface="+mn-cs"/>
              </a:rPr>
              <a:t>risk between the </a:t>
            </a:r>
            <a:r>
              <a:rPr lang="en-US" sz="1200" b="0" i="0" u="none" strike="noStrike" kern="1200" baseline="0" dirty="0" err="1" smtClean="0">
                <a:solidFill>
                  <a:schemeClr val="tx1"/>
                </a:solidFill>
                <a:latin typeface="+mn-lt"/>
                <a:ea typeface="+mn-ea"/>
                <a:cs typeface="+mn-cs"/>
              </a:rPr>
              <a:t>vasodilatory</a:t>
            </a:r>
            <a:r>
              <a:rPr lang="en-US" sz="1200" b="0" i="0" u="none" strike="noStrike" kern="1200" baseline="0" dirty="0" smtClean="0">
                <a:solidFill>
                  <a:schemeClr val="tx1"/>
                </a:solidFill>
                <a:latin typeface="+mn-lt"/>
                <a:ea typeface="+mn-ea"/>
                <a:cs typeface="+mn-cs"/>
              </a:rPr>
              <a:t> b1-selective</a:t>
            </a:r>
          </a:p>
          <a:p>
            <a:r>
              <a:rPr lang="en-US" sz="1200" b="0" i="0" u="none" strike="noStrike" kern="1200" baseline="0" dirty="0" smtClean="0">
                <a:solidFill>
                  <a:schemeClr val="tx1"/>
                </a:solidFill>
                <a:latin typeface="+mn-lt"/>
                <a:ea typeface="+mn-ea"/>
                <a:cs typeface="+mn-cs"/>
              </a:rPr>
              <a:t>antagonist/b3 agonist </a:t>
            </a:r>
            <a:r>
              <a:rPr lang="en-US" sz="1200" b="0" i="0" u="none" strike="noStrike" kern="1200" baseline="0" dirty="0" err="1" smtClean="0">
                <a:solidFill>
                  <a:schemeClr val="tx1"/>
                </a:solidFill>
                <a:latin typeface="+mn-lt"/>
                <a:ea typeface="+mn-ea"/>
                <a:cs typeface="+mn-cs"/>
              </a:rPr>
              <a:t>nebivolol</a:t>
            </a:r>
            <a:r>
              <a:rPr lang="en-US" sz="1200" b="0" i="0" u="none" strike="noStrike" kern="1200" baseline="0" dirty="0" smtClean="0">
                <a:solidFill>
                  <a:schemeClr val="tx1"/>
                </a:solidFill>
                <a:latin typeface="+mn-lt"/>
                <a:ea typeface="+mn-ea"/>
                <a:cs typeface="+mn-cs"/>
              </a:rPr>
              <a:t> and non-</a:t>
            </a:r>
            <a:r>
              <a:rPr lang="en-US" sz="1200" b="0" i="0" u="none" strike="noStrike" kern="1200" baseline="0" dirty="0" err="1" smtClean="0">
                <a:solidFill>
                  <a:schemeClr val="tx1"/>
                </a:solidFill>
                <a:latin typeface="+mn-lt"/>
                <a:ea typeface="+mn-ea"/>
                <a:cs typeface="+mn-cs"/>
              </a:rPr>
              <a:t>vasodilatory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b1-blockers, atenolol and metoprolol,</a:t>
            </a:r>
          </a:p>
          <a:p>
            <a:r>
              <a:rPr lang="en-US" sz="1200" b="0" i="0" u="none" strike="noStrike" kern="1200" baseline="0" dirty="0" smtClean="0">
                <a:solidFill>
                  <a:schemeClr val="tx1"/>
                </a:solidFill>
                <a:latin typeface="+mn-lt"/>
                <a:ea typeface="+mn-ea"/>
                <a:cs typeface="+mn-cs"/>
              </a:rPr>
              <a:t>is unknown.</a:t>
            </a:r>
          </a:p>
          <a:p>
            <a:r>
              <a:rPr lang="en-US" sz="1200" b="0" i="0" u="none" strike="noStrike" kern="1200" baseline="0" dirty="0" smtClean="0">
                <a:solidFill>
                  <a:schemeClr val="tx1"/>
                </a:solidFill>
                <a:latin typeface="+mn-lt"/>
                <a:ea typeface="+mn-ea"/>
                <a:cs typeface="+mn-cs"/>
              </a:rPr>
              <a:t>Methods: Incident </a:t>
            </a:r>
            <a:r>
              <a:rPr lang="en-US" sz="1200" b="0" i="0" u="none" strike="noStrike" kern="1200" baseline="0" dirty="0" err="1" smtClean="0">
                <a:solidFill>
                  <a:schemeClr val="tx1"/>
                </a:solidFill>
                <a:latin typeface="+mn-lt"/>
                <a:ea typeface="+mn-ea"/>
                <a:cs typeface="+mn-cs"/>
              </a:rPr>
              <a:t>nebivolol</a:t>
            </a:r>
            <a:r>
              <a:rPr lang="en-US" sz="1200" b="0" i="0" u="none" strike="noStrike" kern="1200" baseline="0" dirty="0" smtClean="0">
                <a:solidFill>
                  <a:schemeClr val="tx1"/>
                </a:solidFill>
                <a:latin typeface="+mn-lt"/>
                <a:ea typeface="+mn-ea"/>
                <a:cs typeface="+mn-cs"/>
              </a:rPr>
              <a:t>, atenolol, or</a:t>
            </a:r>
          </a:p>
          <a:p>
            <a:r>
              <a:rPr lang="en-US" sz="1200" b="0" i="0" u="none" strike="noStrike" kern="1200" baseline="0" dirty="0" smtClean="0">
                <a:solidFill>
                  <a:schemeClr val="tx1"/>
                </a:solidFill>
                <a:latin typeface="+mn-lt"/>
                <a:ea typeface="+mn-ea"/>
                <a:cs typeface="+mn-cs"/>
              </a:rPr>
              <a:t>metoprolol monotherapy users with hypertension</a:t>
            </a:r>
          </a:p>
          <a:p>
            <a:r>
              <a:rPr lang="en-US" sz="1200" b="0" i="0" u="none" strike="noStrike" kern="1200" baseline="0" dirty="0" smtClean="0">
                <a:solidFill>
                  <a:schemeClr val="tx1"/>
                </a:solidFill>
                <a:latin typeface="+mn-lt"/>
                <a:ea typeface="+mn-ea"/>
                <a:cs typeface="+mn-cs"/>
              </a:rPr>
              <a:t>were identified using US claims data</a:t>
            </a:r>
          </a:p>
          <a:p>
            <a:r>
              <a:rPr lang="en-US" sz="1200" b="0" i="0" u="none" strike="noStrike" kern="1200" baseline="0" dirty="0" smtClean="0">
                <a:solidFill>
                  <a:schemeClr val="tx1"/>
                </a:solidFill>
                <a:latin typeface="+mn-lt"/>
                <a:ea typeface="+mn-ea"/>
                <a:cs typeface="+mn-cs"/>
              </a:rPr>
              <a:t>(2007–2014). The first b-blocker claim on/after</a:t>
            </a:r>
          </a:p>
          <a:p>
            <a:r>
              <a:rPr lang="en-US" sz="1200" b="0" i="0" u="none" strike="noStrike" kern="1200" baseline="0" dirty="0" smtClean="0">
                <a:solidFill>
                  <a:schemeClr val="tx1"/>
                </a:solidFill>
                <a:latin typeface="+mn-lt"/>
                <a:ea typeface="+mn-ea"/>
                <a:cs typeface="+mn-cs"/>
              </a:rPr>
              <a:t>1/1/2008 defined the index drug/date. Hypertensive</a:t>
            </a:r>
          </a:p>
          <a:p>
            <a:r>
              <a:rPr lang="en-US" sz="1200" b="0" i="0" u="none" strike="noStrike" kern="1200" baseline="0" dirty="0" smtClean="0">
                <a:solidFill>
                  <a:schemeClr val="tx1"/>
                </a:solidFill>
                <a:latin typeface="+mn-lt"/>
                <a:ea typeface="+mn-ea"/>
                <a:cs typeface="+mn-cs"/>
              </a:rPr>
              <a:t>patients without pre-index cardiovascular</a:t>
            </a:r>
          </a:p>
          <a:p>
            <a:r>
              <a:rPr lang="en-US" sz="1200" b="0" i="0" u="none" strike="noStrike" kern="1200" baseline="0" dirty="0" smtClean="0">
                <a:solidFill>
                  <a:schemeClr val="tx1"/>
                </a:solidFill>
                <a:latin typeface="+mn-lt"/>
                <a:ea typeface="+mn-ea"/>
                <a:cs typeface="+mn-cs"/>
              </a:rPr>
              <a:t>history were followed until index drug</a:t>
            </a:r>
          </a:p>
          <a:p>
            <a:r>
              <a:rPr lang="en-US" sz="1200" b="0" i="0" u="none" strike="noStrike" kern="1200" baseline="0" dirty="0" smtClean="0">
                <a:solidFill>
                  <a:schemeClr val="tx1"/>
                </a:solidFill>
                <a:latin typeface="+mn-lt"/>
                <a:ea typeface="+mn-ea"/>
                <a:cs typeface="+mn-cs"/>
              </a:rPr>
              <a:t>discontinuation ([90 day supply gap), use of</a:t>
            </a:r>
          </a:p>
          <a:p>
            <a:r>
              <a:rPr lang="en-US" sz="1200" b="0" i="0" u="none" strike="noStrike" kern="1200" baseline="0" dirty="0" smtClean="0">
                <a:solidFill>
                  <a:schemeClr val="tx1"/>
                </a:solidFill>
                <a:latin typeface="+mn-lt"/>
                <a:ea typeface="+mn-ea"/>
                <a:cs typeface="+mn-cs"/>
              </a:rPr>
              <a:t>other b-blockers, or end of continuous plan</a:t>
            </a:r>
          </a:p>
          <a:p>
            <a:r>
              <a:rPr lang="en-US" sz="1200" b="0" i="0" u="none" strike="noStrike" kern="1200" baseline="0" dirty="0" smtClean="0">
                <a:solidFill>
                  <a:schemeClr val="tx1"/>
                </a:solidFill>
                <a:latin typeface="+mn-lt"/>
                <a:ea typeface="+mn-ea"/>
                <a:cs typeface="+mn-cs"/>
              </a:rPr>
              <a:t>enrollment. Patients were pair-wise propensity</a:t>
            </a:r>
          </a:p>
          <a:p>
            <a:r>
              <a:rPr lang="en-US" sz="1200" b="0" i="0" u="none" strike="noStrike" kern="1200" baseline="0" dirty="0" smtClean="0">
                <a:solidFill>
                  <a:schemeClr val="tx1"/>
                </a:solidFill>
                <a:latin typeface="+mn-lt"/>
                <a:ea typeface="+mn-ea"/>
                <a:cs typeface="+mn-cs"/>
              </a:rPr>
              <a:t>score-matched using logistic regression, adjusted</a:t>
            </a:r>
          </a:p>
          <a:p>
            <a:r>
              <a:rPr lang="en-US" sz="1200" b="0" i="0" u="none" strike="noStrike" kern="1200" baseline="0" dirty="0" smtClean="0">
                <a:solidFill>
                  <a:schemeClr val="tx1"/>
                </a:solidFill>
                <a:latin typeface="+mn-lt"/>
                <a:ea typeface="+mn-ea"/>
                <a:cs typeface="+mn-cs"/>
              </a:rPr>
              <a:t>for baseline demographics, </a:t>
            </a:r>
            <a:r>
              <a:rPr lang="en-US" sz="1200" b="0" i="0" u="none" strike="noStrike" kern="1200" baseline="0" dirty="0" err="1" smtClean="0">
                <a:solidFill>
                  <a:schemeClr val="tx1"/>
                </a:solidFill>
                <a:latin typeface="+mn-lt"/>
                <a:ea typeface="+mn-ea"/>
                <a:cs typeface="+mn-cs"/>
              </a:rPr>
              <a:t>Charlson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Comorbidity Index score, comorbid chronic</a:t>
            </a:r>
          </a:p>
          <a:p>
            <a:r>
              <a:rPr lang="en-US" sz="1200" b="0" i="0" u="none" strike="noStrike" kern="1200" baseline="0" dirty="0" smtClean="0">
                <a:solidFill>
                  <a:schemeClr val="tx1"/>
                </a:solidFill>
                <a:latin typeface="+mn-lt"/>
                <a:ea typeface="+mn-ea"/>
                <a:cs typeface="+mn-cs"/>
              </a:rPr>
              <a:t>pulmonary disease, rheumatic disease, renal</a:t>
            </a:r>
          </a:p>
          <a:p>
            <a:r>
              <a:rPr lang="en-US" sz="1200" b="0" i="0" u="none" strike="noStrike" kern="1200" baseline="0" dirty="0" smtClean="0">
                <a:solidFill>
                  <a:schemeClr val="tx1"/>
                </a:solidFill>
                <a:latin typeface="+mn-lt"/>
                <a:ea typeface="+mn-ea"/>
                <a:cs typeface="+mn-cs"/>
              </a:rPr>
              <a:t>disease, and diabetes, and use of other antihypertensive</a:t>
            </a:r>
          </a:p>
          <a:p>
            <a:r>
              <a:rPr lang="en-US" sz="1200" b="0" i="0" u="none" strike="noStrike" kern="1200" baseline="0" dirty="0" smtClean="0">
                <a:solidFill>
                  <a:schemeClr val="tx1"/>
                </a:solidFill>
                <a:latin typeface="+mn-lt"/>
                <a:ea typeface="+mn-ea"/>
                <a:cs typeface="+mn-cs"/>
              </a:rPr>
              <a:t>drugs during baseline. Time to first</a:t>
            </a:r>
          </a:p>
          <a:p>
            <a:r>
              <a:rPr lang="en-US" sz="1200" b="0" i="0" u="none" strike="noStrike" kern="1200" baseline="0" dirty="0" smtClean="0">
                <a:solidFill>
                  <a:schemeClr val="tx1"/>
                </a:solidFill>
                <a:latin typeface="+mn-lt"/>
                <a:ea typeface="+mn-ea"/>
                <a:cs typeface="+mn-cs"/>
              </a:rPr>
              <a:t>hospital claim for a cardiovascular event was</a:t>
            </a:r>
          </a:p>
          <a:p>
            <a:r>
              <a:rPr lang="en-US" sz="1200" b="0" i="0" u="none" strike="noStrike" kern="1200" baseline="0" dirty="0" smtClean="0">
                <a:solidFill>
                  <a:schemeClr val="tx1"/>
                </a:solidFill>
                <a:latin typeface="+mn-lt"/>
                <a:ea typeface="+mn-ea"/>
                <a:cs typeface="+mn-cs"/>
              </a:rPr>
              <a:t>assessed via Cox proportional hazards regression,</a:t>
            </a:r>
          </a:p>
          <a:p>
            <a:r>
              <a:rPr lang="en-US" sz="1200" b="0" i="0" u="none" strike="noStrike" kern="1200" baseline="0" dirty="0" smtClean="0">
                <a:solidFill>
                  <a:schemeClr val="tx1"/>
                </a:solidFill>
                <a:latin typeface="+mn-lt"/>
                <a:ea typeface="+mn-ea"/>
                <a:cs typeface="+mn-cs"/>
              </a:rPr>
              <a:t>adjusted for the variables above.</a:t>
            </a:r>
          </a:p>
          <a:p>
            <a:r>
              <a:rPr lang="en-US" sz="1200" b="0" i="0" u="none" strike="noStrike" kern="1200" baseline="0" dirty="0" smtClean="0">
                <a:solidFill>
                  <a:schemeClr val="tx1"/>
                </a:solidFill>
                <a:latin typeface="+mn-lt"/>
                <a:ea typeface="+mn-ea"/>
                <a:cs typeface="+mn-cs"/>
              </a:rPr>
              <a:t>Results: Inclusion criteria were met by 81,402</a:t>
            </a:r>
          </a:p>
          <a:p>
            <a:r>
              <a:rPr lang="en-US" sz="1200" b="0" i="0" u="none" strike="noStrike" kern="1200" baseline="0" dirty="0" smtClean="0">
                <a:solidFill>
                  <a:schemeClr val="tx1"/>
                </a:solidFill>
                <a:latin typeface="+mn-lt"/>
                <a:ea typeface="+mn-ea"/>
                <a:cs typeface="+mn-cs"/>
              </a:rPr>
              <a:t>patients (n = 27,134 in each matched treatment</a:t>
            </a:r>
          </a:p>
          <a:p>
            <a:r>
              <a:rPr lang="en-US" sz="1200" b="0" i="0" u="none" strike="noStrike" kern="1200" baseline="0" dirty="0" smtClean="0">
                <a:solidFill>
                  <a:schemeClr val="tx1"/>
                </a:solidFill>
                <a:latin typeface="+mn-lt"/>
                <a:ea typeface="+mn-ea"/>
                <a:cs typeface="+mn-cs"/>
              </a:rPr>
              <a:t>cohort), with no between-cohort differences in</a:t>
            </a:r>
          </a:p>
          <a:p>
            <a:r>
              <a:rPr lang="en-US" sz="1200" b="0" i="0" u="none" strike="noStrike" kern="1200" baseline="0" dirty="0" smtClean="0">
                <a:solidFill>
                  <a:schemeClr val="tx1"/>
                </a:solidFill>
                <a:latin typeface="+mn-lt"/>
                <a:ea typeface="+mn-ea"/>
                <a:cs typeface="+mn-cs"/>
              </a:rPr>
              <a:t>baseline characteristics, comorbid conditions,</a:t>
            </a:r>
          </a:p>
          <a:p>
            <a:r>
              <a:rPr lang="en-US" sz="1200" b="0" i="0" u="none" strike="noStrike" kern="1200" baseline="0" dirty="0" smtClean="0">
                <a:solidFill>
                  <a:schemeClr val="tx1"/>
                </a:solidFill>
                <a:latin typeface="+mn-lt"/>
                <a:ea typeface="+mn-ea"/>
                <a:cs typeface="+mn-cs"/>
              </a:rPr>
              <a:t>or average follow-up duration. Atenolol and</a:t>
            </a:r>
          </a:p>
          <a:p>
            <a:r>
              <a:rPr lang="en-US" sz="1200" b="0" i="0" u="none" strike="noStrike" kern="1200" baseline="0" dirty="0" smtClean="0">
                <a:solidFill>
                  <a:schemeClr val="tx1"/>
                </a:solidFill>
                <a:latin typeface="+mn-lt"/>
                <a:ea typeface="+mn-ea"/>
                <a:cs typeface="+mn-cs"/>
              </a:rPr>
              <a:t>metoprolol cohorts had greater risk of hospitalization</a:t>
            </a:r>
          </a:p>
          <a:p>
            <a:r>
              <a:rPr lang="en-US" sz="1200" b="0" i="0" u="none" strike="noStrike" kern="1200" baseline="0" dirty="0" smtClean="0">
                <a:solidFill>
                  <a:schemeClr val="tx1"/>
                </a:solidFill>
                <a:latin typeface="+mn-lt"/>
                <a:ea typeface="+mn-ea"/>
                <a:cs typeface="+mn-cs"/>
              </a:rPr>
              <a:t>for a composite event (</a:t>
            </a:r>
            <a:r>
              <a:rPr lang="en-US" sz="1200" b="0" i="0" u="none" strike="noStrike" kern="1200" baseline="0" dirty="0" err="1" smtClean="0">
                <a:solidFill>
                  <a:schemeClr val="tx1"/>
                </a:solidFill>
                <a:latin typeface="+mn-lt"/>
                <a:ea typeface="+mn-ea"/>
                <a:cs typeface="+mn-cs"/>
              </a:rPr>
              <a:t>myocardialnfarction</a:t>
            </a:r>
            <a:r>
              <a:rPr lang="en-US" sz="1200" b="0" i="0" u="none" strike="noStrike" kern="1200" baseline="0" dirty="0" smtClean="0">
                <a:solidFill>
                  <a:schemeClr val="tx1"/>
                </a:solidFill>
                <a:latin typeface="+mn-lt"/>
                <a:ea typeface="+mn-ea"/>
                <a:cs typeface="+mn-cs"/>
              </a:rPr>
              <a:t>, angina, congestive heart failure,</a:t>
            </a:r>
          </a:p>
          <a:p>
            <a:r>
              <a:rPr lang="en-US" sz="1200" b="0" i="0" u="none" strike="noStrike" kern="1200" baseline="0" dirty="0" smtClean="0">
                <a:solidFill>
                  <a:schemeClr val="tx1"/>
                </a:solidFill>
                <a:latin typeface="+mn-lt"/>
                <a:ea typeface="+mn-ea"/>
                <a:cs typeface="+mn-cs"/>
              </a:rPr>
              <a:t>stroke) than </a:t>
            </a:r>
            <a:r>
              <a:rPr lang="en-US" sz="1200" b="0" i="0" u="none" strike="noStrike" kern="1200" baseline="0" dirty="0" err="1" smtClean="0">
                <a:solidFill>
                  <a:schemeClr val="tx1"/>
                </a:solidFill>
                <a:latin typeface="+mn-lt"/>
                <a:ea typeface="+mn-ea"/>
                <a:cs typeface="+mn-cs"/>
              </a:rPr>
              <a:t>nebivolol</a:t>
            </a:r>
            <a:r>
              <a:rPr lang="en-US" sz="1200" b="0" i="0" u="none" strike="noStrike" kern="1200" baseline="0" dirty="0" smtClean="0">
                <a:solidFill>
                  <a:schemeClr val="tx1"/>
                </a:solidFill>
                <a:latin typeface="+mn-lt"/>
                <a:ea typeface="+mn-ea"/>
                <a:cs typeface="+mn-cs"/>
              </a:rPr>
              <a:t> users (adjusted hazard</a:t>
            </a:r>
          </a:p>
          <a:p>
            <a:r>
              <a:rPr lang="en-US" sz="1200" b="0" i="0" u="none" strike="noStrike" kern="1200" baseline="0" dirty="0" smtClean="0">
                <a:solidFill>
                  <a:schemeClr val="tx1"/>
                </a:solidFill>
                <a:latin typeface="+mn-lt"/>
                <a:ea typeface="+mn-ea"/>
                <a:cs typeface="+mn-cs"/>
              </a:rPr>
              <a:t>ratios [95% confidence interval] atenolol: 1.68</a:t>
            </a:r>
          </a:p>
          <a:p>
            <a:r>
              <a:rPr lang="en-US" sz="1200" b="0" i="0" u="none" strike="noStrike" kern="1200" baseline="0" dirty="0" smtClean="0">
                <a:solidFill>
                  <a:schemeClr val="tx1"/>
                </a:solidFill>
                <a:latin typeface="+mn-lt"/>
                <a:ea typeface="+mn-ea"/>
                <a:cs typeface="+mn-cs"/>
              </a:rPr>
              <a:t>[1.29, 2.17]; metoprolol: 2.05 [1.59, 2.63];</a:t>
            </a:r>
          </a:p>
          <a:p>
            <a:r>
              <a:rPr lang="en-US" sz="1200" b="0" i="0" u="none" strike="noStrike" kern="1200" baseline="0" dirty="0" smtClean="0">
                <a:solidFill>
                  <a:schemeClr val="tx1"/>
                </a:solidFill>
                <a:latin typeface="+mn-lt"/>
                <a:ea typeface="+mn-ea"/>
                <a:cs typeface="+mn-cs"/>
              </a:rPr>
              <a:t>P\0.001, both). Risks of most individual cardiovascular</a:t>
            </a:r>
          </a:p>
          <a:p>
            <a:r>
              <a:rPr lang="en-US" sz="1200" b="0" i="0" u="none" strike="noStrike" kern="1200" baseline="0" dirty="0" smtClean="0">
                <a:solidFill>
                  <a:schemeClr val="tx1"/>
                </a:solidFill>
                <a:latin typeface="+mn-lt"/>
                <a:ea typeface="+mn-ea"/>
                <a:cs typeface="+mn-cs"/>
              </a:rPr>
              <a:t>events were also lower with </a:t>
            </a:r>
            <a:r>
              <a:rPr lang="en-US" sz="1200" b="0" i="0" u="none" strike="noStrike" kern="1200" baseline="0" dirty="0" err="1" smtClean="0">
                <a:solidFill>
                  <a:schemeClr val="tx1"/>
                </a:solidFill>
                <a:latin typeface="+mn-lt"/>
                <a:ea typeface="+mn-ea"/>
                <a:cs typeface="+mn-cs"/>
              </a:rPr>
              <a:t>nebivolol</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including myocardial infarction and</a:t>
            </a:r>
          </a:p>
          <a:p>
            <a:r>
              <a:rPr lang="en-US" sz="1200" b="0" i="0" u="none" strike="noStrike" kern="1200" baseline="0" dirty="0" smtClean="0">
                <a:solidFill>
                  <a:schemeClr val="tx1"/>
                </a:solidFill>
                <a:latin typeface="+mn-lt"/>
                <a:ea typeface="+mn-ea"/>
                <a:cs typeface="+mn-cs"/>
              </a:rPr>
              <a:t>angina versus atenolol, and myocardial infarction,</a:t>
            </a:r>
          </a:p>
          <a:p>
            <a:r>
              <a:rPr lang="en-US" sz="1200" b="0" i="0" u="none" strike="noStrike" kern="1200" baseline="0" dirty="0" smtClean="0">
                <a:solidFill>
                  <a:schemeClr val="tx1"/>
                </a:solidFill>
                <a:latin typeface="+mn-lt"/>
                <a:ea typeface="+mn-ea"/>
                <a:cs typeface="+mn-cs"/>
              </a:rPr>
              <a:t>congestive heart failure, and angina versus</a:t>
            </a:r>
          </a:p>
          <a:p>
            <a:r>
              <a:rPr lang="en-US" sz="1200" b="0" i="0" u="none" strike="noStrike" kern="1200" baseline="0" dirty="0" smtClean="0">
                <a:solidFill>
                  <a:schemeClr val="tx1"/>
                </a:solidFill>
                <a:latin typeface="+mn-lt"/>
                <a:ea typeface="+mn-ea"/>
                <a:cs typeface="+mn-cs"/>
              </a:rPr>
              <a:t>metoprolol (P\0.05, all).</a:t>
            </a:r>
          </a:p>
          <a:p>
            <a:r>
              <a:rPr lang="en-US" sz="1200" b="0" i="0" u="none" strike="noStrike" kern="1200" baseline="0" dirty="0" smtClean="0">
                <a:solidFill>
                  <a:schemeClr val="tx1"/>
                </a:solidFill>
                <a:latin typeface="+mn-lt"/>
                <a:ea typeface="+mn-ea"/>
                <a:cs typeface="+mn-cs"/>
              </a:rPr>
              <a:t>Conclusions: </a:t>
            </a:r>
            <a:r>
              <a:rPr lang="en-US" sz="1200" b="0" i="0" u="none" strike="noStrike" kern="1200" baseline="0" dirty="0" err="1" smtClean="0">
                <a:solidFill>
                  <a:schemeClr val="tx1"/>
                </a:solidFill>
                <a:latin typeface="+mn-lt"/>
                <a:ea typeface="+mn-ea"/>
                <a:cs typeface="+mn-cs"/>
              </a:rPr>
              <a:t>Nebivolol</a:t>
            </a:r>
            <a:r>
              <a:rPr lang="en-US" sz="1200" b="0" i="0" u="none" strike="noStrike" kern="1200" baseline="0" dirty="0" smtClean="0">
                <a:solidFill>
                  <a:schemeClr val="tx1"/>
                </a:solidFill>
                <a:latin typeface="+mn-lt"/>
                <a:ea typeface="+mn-ea"/>
                <a:cs typeface="+mn-cs"/>
              </a:rPr>
              <a:t> was associated with</a:t>
            </a:r>
          </a:p>
          <a:p>
            <a:r>
              <a:rPr lang="en-US" sz="1200" b="0" i="0" u="none" strike="noStrike" kern="1200" baseline="0" dirty="0" smtClean="0">
                <a:solidFill>
                  <a:schemeClr val="tx1"/>
                </a:solidFill>
                <a:latin typeface="+mn-lt"/>
                <a:ea typeface="+mn-ea"/>
                <a:cs typeface="+mn-cs"/>
              </a:rPr>
              <a:t>significantly lower risk of hospitalization due to</a:t>
            </a:r>
          </a:p>
          <a:p>
            <a:r>
              <a:rPr lang="en-US" sz="1200" b="0" i="0" u="none" strike="noStrike" kern="1200" baseline="0" dirty="0" smtClean="0">
                <a:solidFill>
                  <a:schemeClr val="tx1"/>
                </a:solidFill>
                <a:latin typeface="+mn-lt"/>
                <a:ea typeface="+mn-ea"/>
                <a:cs typeface="+mn-cs"/>
              </a:rPr>
              <a:t>composite cardiovascular events than atenolol</a:t>
            </a:r>
          </a:p>
          <a:p>
            <a:r>
              <a:rPr lang="en-US" sz="1200" b="0" i="0" u="none" strike="noStrike" kern="1200" baseline="0" dirty="0" smtClean="0">
                <a:solidFill>
                  <a:schemeClr val="tx1"/>
                </a:solidFill>
                <a:latin typeface="+mn-lt"/>
                <a:ea typeface="+mn-ea"/>
                <a:cs typeface="+mn-cs"/>
              </a:rPr>
              <a:t>or metoprolol in this large retrospective cohort</a:t>
            </a:r>
          </a:p>
          <a:p>
            <a:r>
              <a:rPr lang="en-US" sz="1200" b="0" i="0" u="none" strike="noStrike" kern="1200" baseline="0" dirty="0" smtClean="0">
                <a:solidFill>
                  <a:schemeClr val="tx1"/>
                </a:solidFill>
                <a:latin typeface="+mn-lt"/>
                <a:ea typeface="+mn-ea"/>
                <a:cs typeface="+mn-cs"/>
              </a:rPr>
              <a:t>study of monotherapy with three different b1-</a:t>
            </a:r>
          </a:p>
          <a:p>
            <a:r>
              <a:rPr lang="en-US" sz="1200" b="0" i="0" u="none" strike="noStrike" kern="1200" baseline="0" dirty="0" smtClean="0">
                <a:solidFill>
                  <a:schemeClr val="tx1"/>
                </a:solidFill>
                <a:latin typeface="+mn-lt"/>
                <a:ea typeface="+mn-ea"/>
                <a:cs typeface="+mn-cs"/>
              </a:rPr>
              <a:t>selective blockers in hypertensive patients.</a:t>
            </a:r>
            <a:endParaRPr lang="ru-RU" dirty="0"/>
          </a:p>
        </p:txBody>
      </p:sp>
      <p:sp>
        <p:nvSpPr>
          <p:cNvPr id="4" name="Номер слайда 3"/>
          <p:cNvSpPr>
            <a:spLocks noGrp="1"/>
          </p:cNvSpPr>
          <p:nvPr>
            <p:ph type="sldNum" sz="quarter" idx="10"/>
          </p:nvPr>
        </p:nvSpPr>
        <p:spPr/>
        <p:txBody>
          <a:bodyPr/>
          <a:lstStyle/>
          <a:p>
            <a:fld id="{5145560D-07BD-4975-91FB-374F117C6C48}" type="slidenum">
              <a:rPr lang="ru-RU" smtClean="0"/>
              <a:pPr/>
              <a:t>15</a:t>
            </a:fld>
            <a:endParaRPr lang="ru-RU"/>
          </a:p>
        </p:txBody>
      </p:sp>
    </p:spTree>
    <p:extLst>
      <p:ext uri="{BB962C8B-B14F-4D97-AF65-F5344CB8AC3E}">
        <p14:creationId xmlns:p14="http://schemas.microsoft.com/office/powerpoint/2010/main" val="320138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000" smtClean="0">
                <a:latin typeface="Arial" pitchFamily="34" charset="0"/>
                <a:ea typeface="ＭＳ Ｐゴシック" pitchFamily="34" charset="-128"/>
              </a:rPr>
              <a:t>Лерканидипин сравнивался с плацебо у 227 пожилых пациентов. У 144 из них была систоло-диастолическая артериальная гипертензия, а у 83 - изолированная систолическая артериальная гипертензия. Важный фактор переносимости лекарственного препарата, особенно у пожилых людей, - это отсутствие ортостатической артериальной гипотензии.</a:t>
            </a:r>
          </a:p>
          <a:p>
            <a:r>
              <a:rPr lang="ru-RU" altLang="ru-RU" sz="1000" smtClean="0">
                <a:latin typeface="Arial" pitchFamily="34" charset="0"/>
                <a:ea typeface="ＭＳ Ｐゴシック" pitchFamily="34" charset="-128"/>
              </a:rPr>
              <a:t>Также этот элемент безопасности, который был в полной мере показан клинически у пациентов, получающих лерканидипин, можно объяснить тем фактом, что активность препарата развивется постепенно. </a:t>
            </a:r>
          </a:p>
          <a:p>
            <a:r>
              <a:rPr lang="ru-RU" altLang="ru-RU" sz="1000" smtClean="0">
                <a:latin typeface="Arial" pitchFamily="34" charset="0"/>
                <a:ea typeface="ＭＳ Ｐゴシック" pitchFamily="34" charset="-128"/>
              </a:rPr>
              <a:t>Leonetti G. et al.: Lercanidipine: a long acting calcium antagonist. Results from clinical trials in elderly hypertensive patients: J Molec Cell Cardiol 1998; 30, abstract 254</a:t>
            </a:r>
          </a:p>
        </p:txBody>
      </p:sp>
    </p:spTree>
    <p:extLst>
      <p:ext uri="{BB962C8B-B14F-4D97-AF65-F5344CB8AC3E}">
        <p14:creationId xmlns:p14="http://schemas.microsoft.com/office/powerpoint/2010/main" val="325204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BE0340-1445-4FCD-B7B6-52C2A70F268B}" type="slidenum">
              <a:rPr lang="ru-RU" smtClean="0"/>
              <a:pPr/>
              <a:t>19</a:t>
            </a:fld>
            <a:endParaRPr lang="ru-RU"/>
          </a:p>
        </p:txBody>
      </p:sp>
    </p:spTree>
    <p:extLst>
      <p:ext uri="{BB962C8B-B14F-4D97-AF65-F5344CB8AC3E}">
        <p14:creationId xmlns:p14="http://schemas.microsoft.com/office/powerpoint/2010/main" val="382462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FFD177D-705A-48F0-B6D1-E4048D3F562A}" type="datetimeFigureOut">
              <a:rPr lang="ru-RU" smtClean="0"/>
              <a:t>30.05.2019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11972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FD177D-705A-48F0-B6D1-E4048D3F562A}" type="datetimeFigureOut">
              <a:rPr lang="ru-RU" smtClean="0"/>
              <a:t>30.05.2019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213502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FD177D-705A-48F0-B6D1-E4048D3F562A}" type="datetimeFigureOut">
              <a:rPr lang="ru-RU" smtClean="0"/>
              <a:t>30.05.2019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193028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22238"/>
            <a:ext cx="10058400" cy="12954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719263"/>
            <a:ext cx="10972800" cy="4411662"/>
          </a:xfrm>
        </p:spPr>
        <p:txBody>
          <a:bodyPr/>
          <a:lstStyle/>
          <a:p>
            <a:pPr lvl="0"/>
            <a:endParaRPr lang="ru-RU"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32955CF-0D92-443F-AC9A-BB99658F976B}" type="slidenum">
              <a:rPr lang="en-US" altLang="en-US"/>
              <a:pPr>
                <a:defRPr/>
              </a:pPr>
              <a:t>‹#›</a:t>
            </a:fld>
            <a:endParaRPr lang="en-US" altLang="en-US"/>
          </a:p>
        </p:txBody>
      </p:sp>
    </p:spTree>
    <p:extLst>
      <p:ext uri="{BB962C8B-B14F-4D97-AF65-F5344CB8AC3E}">
        <p14:creationId xmlns:p14="http://schemas.microsoft.com/office/powerpoint/2010/main" val="41389647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FD177D-705A-48F0-B6D1-E4048D3F562A}" type="datetimeFigureOut">
              <a:rPr lang="ru-RU" smtClean="0"/>
              <a:t>30.05.2019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182908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FFD177D-705A-48F0-B6D1-E4048D3F562A}" type="datetimeFigureOut">
              <a:rPr lang="ru-RU" smtClean="0"/>
              <a:t>30.05.2019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367860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FFD177D-705A-48F0-B6D1-E4048D3F562A}" type="datetimeFigureOut">
              <a:rPr lang="ru-RU" smtClean="0"/>
              <a:t>30.05.2019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255700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FFD177D-705A-48F0-B6D1-E4048D3F562A}" type="datetimeFigureOut">
              <a:rPr lang="ru-RU" smtClean="0"/>
              <a:t>30.05.2019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206129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FFD177D-705A-48F0-B6D1-E4048D3F562A}" type="datetimeFigureOut">
              <a:rPr lang="ru-RU" smtClean="0"/>
              <a:t>30.05.2019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333151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FD177D-705A-48F0-B6D1-E4048D3F562A}" type="datetimeFigureOut">
              <a:rPr lang="ru-RU" smtClean="0"/>
              <a:t>30.05.2019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29690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FFD177D-705A-48F0-B6D1-E4048D3F562A}" type="datetimeFigureOut">
              <a:rPr lang="ru-RU" smtClean="0"/>
              <a:t>30.05.2019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421117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FFD177D-705A-48F0-B6D1-E4048D3F562A}" type="datetimeFigureOut">
              <a:rPr lang="ru-RU" smtClean="0"/>
              <a:t>30.05.2019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B058F-529D-4A21-BF6F-AAE0E85D789F}" type="slidenum">
              <a:rPr lang="ru-RU" smtClean="0"/>
              <a:t>‹#›</a:t>
            </a:fld>
            <a:endParaRPr lang="ru-RU"/>
          </a:p>
        </p:txBody>
      </p:sp>
    </p:spTree>
    <p:extLst>
      <p:ext uri="{BB962C8B-B14F-4D97-AF65-F5344CB8AC3E}">
        <p14:creationId xmlns:p14="http://schemas.microsoft.com/office/powerpoint/2010/main" val="113191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D177D-705A-48F0-B6D1-E4048D3F562A}" type="datetimeFigureOut">
              <a:rPr lang="ru-RU" smtClean="0"/>
              <a:t>30.05.2019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B058F-529D-4A21-BF6F-AAE0E85D789F}" type="slidenum">
              <a:rPr lang="ru-RU" smtClean="0"/>
              <a:t>‹#›</a:t>
            </a:fld>
            <a:endParaRPr lang="ru-RU"/>
          </a:p>
        </p:txBody>
      </p:sp>
    </p:spTree>
    <p:extLst>
      <p:ext uri="{BB962C8B-B14F-4D97-AF65-F5344CB8AC3E}">
        <p14:creationId xmlns:p14="http://schemas.microsoft.com/office/powerpoint/2010/main" val="3642044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0534" y="1026867"/>
            <a:ext cx="9650931" cy="2387600"/>
          </a:xfrm>
        </p:spPr>
        <p:txBody>
          <a:bodyPr>
            <a:normAutofit fontScale="90000"/>
          </a:bodyPr>
          <a:lstStyle/>
          <a:p>
            <a:r>
              <a:rPr lang="ru-RU" sz="4400" b="1" dirty="0" smtClean="0">
                <a:solidFill>
                  <a:srgbClr val="0070C0"/>
                </a:solidFill>
              </a:rPr>
              <a:t>Сложные и нерешенные вопросы управления сердечно-сосудистыми рисками у пациентов пожилого и старческого возраста</a:t>
            </a:r>
            <a:endParaRPr lang="ru-RU" sz="4400" b="1" dirty="0">
              <a:solidFill>
                <a:srgbClr val="0070C0"/>
              </a:solidFill>
            </a:endParaRPr>
          </a:p>
        </p:txBody>
      </p:sp>
      <p:sp>
        <p:nvSpPr>
          <p:cNvPr id="5" name="Подзаголовок 4"/>
          <p:cNvSpPr txBox="1">
            <a:spLocks/>
          </p:cNvSpPr>
          <p:nvPr/>
        </p:nvSpPr>
        <p:spPr>
          <a:xfrm>
            <a:off x="2286375" y="4589583"/>
            <a:ext cx="8001001" cy="1655762"/>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effectLst/>
                <a:uLnTx/>
                <a:uFillTx/>
                <a:latin typeface="+mn-lt"/>
                <a:ea typeface="+mn-ea"/>
                <a:cs typeface="+mn-cs"/>
              </a:rPr>
              <a:t>Юлия Викторовна Котовская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600" b="0" i="0" u="none" strike="noStrike" kern="1200" cap="none" spc="0" normalizeH="0" baseline="0" noProof="0" dirty="0" smtClean="0">
                <a:ln>
                  <a:noFill/>
                </a:ln>
                <a:effectLst/>
                <a:uLnTx/>
                <a:uFillTx/>
                <a:latin typeface="+mn-lt"/>
                <a:ea typeface="+mn-ea"/>
                <a:cs typeface="+mn-cs"/>
              </a:rPr>
              <a:t>ОСП Российский геронтологический научно-клинический центр</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600" b="0" i="0" u="none" strike="noStrike" kern="1200" cap="none" spc="0" normalizeH="0" baseline="0" noProof="0" dirty="0" smtClean="0">
                <a:ln>
                  <a:noFill/>
                </a:ln>
                <a:effectLst/>
                <a:uLnTx/>
                <a:uFillTx/>
                <a:latin typeface="+mn-lt"/>
                <a:ea typeface="+mn-ea"/>
                <a:cs typeface="+mn-cs"/>
              </a:rPr>
              <a:t>РНИМУ им. Н.И. Пирогова Минздрава России</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600" dirty="0" smtClean="0"/>
              <a:t>Заместитель директора по научной работе</a:t>
            </a:r>
            <a:endParaRPr kumimoji="0" lang="ru-RU" sz="26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28065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9022" y="1713541"/>
            <a:ext cx="3525982" cy="507831"/>
          </a:xfrm>
          <a:prstGeom prst="rect">
            <a:avLst/>
          </a:prstGeom>
          <a:noFill/>
          <a:ln w="28575">
            <a:solidFill>
              <a:schemeClr val="tx1"/>
            </a:solidFill>
          </a:ln>
        </p:spPr>
        <p:txBody>
          <a:bodyPr wrap="square" rtlCol="0">
            <a:spAutoFit/>
          </a:bodyPr>
          <a:lstStyle/>
          <a:p>
            <a:pPr algn="ctr"/>
            <a:r>
              <a:rPr lang="ru-RU" sz="1350" dirty="0">
                <a:latin typeface="Arial Narrow" panose="020B0606020202030204" pitchFamily="34" charset="0"/>
              </a:rPr>
              <a:t>Пациенты 60 лет и старше, обратившиеся за медицинской помощью</a:t>
            </a:r>
          </a:p>
        </p:txBody>
      </p:sp>
      <p:sp>
        <p:nvSpPr>
          <p:cNvPr id="5" name="TextBox 4"/>
          <p:cNvSpPr txBox="1"/>
          <p:nvPr/>
        </p:nvSpPr>
        <p:spPr>
          <a:xfrm>
            <a:off x="4829022" y="2412360"/>
            <a:ext cx="3525982" cy="300082"/>
          </a:xfrm>
          <a:prstGeom prst="rect">
            <a:avLst/>
          </a:prstGeom>
          <a:noFill/>
          <a:ln w="28575">
            <a:solidFill>
              <a:srgbClr val="002060"/>
            </a:solidFill>
          </a:ln>
        </p:spPr>
        <p:txBody>
          <a:bodyPr wrap="square" rtlCol="0">
            <a:spAutoFit/>
          </a:bodyPr>
          <a:lstStyle/>
          <a:p>
            <a:pPr algn="ctr"/>
            <a:r>
              <a:rPr lang="ru-RU" sz="1350" dirty="0" err="1">
                <a:latin typeface="Arial Narrow" panose="020B0606020202030204" pitchFamily="34" charset="0"/>
              </a:rPr>
              <a:t>Скрининговый</a:t>
            </a:r>
            <a:r>
              <a:rPr lang="ru-RU" sz="1350" dirty="0">
                <a:latin typeface="Arial Narrow" panose="020B0606020202030204" pitchFamily="34" charset="0"/>
              </a:rPr>
              <a:t> опросник «Возраст не помеха»</a:t>
            </a:r>
          </a:p>
        </p:txBody>
      </p:sp>
      <p:sp>
        <p:nvSpPr>
          <p:cNvPr id="6" name="TextBox 5"/>
          <p:cNvSpPr txBox="1"/>
          <p:nvPr/>
        </p:nvSpPr>
        <p:spPr>
          <a:xfrm>
            <a:off x="2412919" y="3127952"/>
            <a:ext cx="966356" cy="300082"/>
          </a:xfrm>
          <a:prstGeom prst="rect">
            <a:avLst/>
          </a:prstGeom>
          <a:noFill/>
          <a:ln w="38100">
            <a:solidFill>
              <a:srgbClr val="00B050"/>
            </a:solidFill>
          </a:ln>
        </p:spPr>
        <p:txBody>
          <a:bodyPr wrap="square" rtlCol="0">
            <a:spAutoFit/>
          </a:bodyPr>
          <a:lstStyle/>
          <a:p>
            <a:pPr algn="ctr"/>
            <a:r>
              <a:rPr lang="ru-RU" sz="1350" dirty="0">
                <a:latin typeface="Arial Narrow" panose="020B0606020202030204" pitchFamily="34" charset="0"/>
              </a:rPr>
              <a:t>1-2 балла</a:t>
            </a:r>
          </a:p>
        </p:txBody>
      </p:sp>
      <p:sp>
        <p:nvSpPr>
          <p:cNvPr id="7" name="TextBox 6"/>
          <p:cNvSpPr txBox="1"/>
          <p:nvPr/>
        </p:nvSpPr>
        <p:spPr>
          <a:xfrm>
            <a:off x="6118408" y="2952351"/>
            <a:ext cx="966356" cy="300082"/>
          </a:xfrm>
          <a:prstGeom prst="rect">
            <a:avLst/>
          </a:prstGeom>
          <a:noFill/>
          <a:ln w="28575">
            <a:solidFill>
              <a:schemeClr val="tx1"/>
            </a:solidFill>
          </a:ln>
        </p:spPr>
        <p:txBody>
          <a:bodyPr wrap="square" rtlCol="0">
            <a:spAutoFit/>
          </a:bodyPr>
          <a:lstStyle/>
          <a:p>
            <a:pPr algn="ctr"/>
            <a:r>
              <a:rPr lang="ru-RU" sz="1350" dirty="0">
                <a:latin typeface="Arial Narrow" panose="020B0606020202030204" pitchFamily="34" charset="0"/>
              </a:rPr>
              <a:t>3-4 балла</a:t>
            </a:r>
          </a:p>
        </p:txBody>
      </p:sp>
      <p:sp>
        <p:nvSpPr>
          <p:cNvPr id="8" name="TextBox 7"/>
          <p:cNvSpPr txBox="1"/>
          <p:nvPr/>
        </p:nvSpPr>
        <p:spPr>
          <a:xfrm>
            <a:off x="9398872" y="3042706"/>
            <a:ext cx="966356" cy="300082"/>
          </a:xfrm>
          <a:prstGeom prst="rect">
            <a:avLst/>
          </a:prstGeom>
          <a:noFill/>
          <a:ln w="28575">
            <a:solidFill>
              <a:schemeClr val="tx1"/>
            </a:solidFill>
          </a:ln>
        </p:spPr>
        <p:txBody>
          <a:bodyPr wrap="square" rtlCol="0">
            <a:spAutoFit/>
          </a:bodyPr>
          <a:lstStyle/>
          <a:p>
            <a:pPr algn="ctr"/>
            <a:r>
              <a:rPr lang="ru-RU" sz="1350" dirty="0">
                <a:latin typeface="Arial Narrow" panose="020B0606020202030204" pitchFamily="34" charset="0"/>
              </a:rPr>
              <a:t>5-7 баллов</a:t>
            </a:r>
          </a:p>
        </p:txBody>
      </p:sp>
      <p:sp>
        <p:nvSpPr>
          <p:cNvPr id="9" name="TextBox 8"/>
          <p:cNvSpPr txBox="1"/>
          <p:nvPr/>
        </p:nvSpPr>
        <p:spPr>
          <a:xfrm>
            <a:off x="4927597" y="3434172"/>
            <a:ext cx="5554927" cy="300082"/>
          </a:xfrm>
          <a:prstGeom prst="rect">
            <a:avLst/>
          </a:prstGeom>
          <a:noFill/>
          <a:ln w="38100">
            <a:solidFill>
              <a:srgbClr val="00B0F0"/>
            </a:solidFill>
          </a:ln>
        </p:spPr>
        <p:txBody>
          <a:bodyPr wrap="square" rtlCol="0">
            <a:spAutoFit/>
          </a:bodyPr>
          <a:lstStyle/>
          <a:p>
            <a:pPr algn="ctr"/>
            <a:r>
              <a:rPr lang="ru-RU" sz="1350" dirty="0">
                <a:solidFill>
                  <a:srgbClr val="0070C0"/>
                </a:solidFill>
                <a:latin typeface="Arial Narrow" panose="020B0606020202030204" pitchFamily="34" charset="0"/>
              </a:rPr>
              <a:t>Направление в гериатрический кабинет</a:t>
            </a:r>
          </a:p>
        </p:txBody>
      </p:sp>
      <p:sp>
        <p:nvSpPr>
          <p:cNvPr id="10" name="TextBox 9"/>
          <p:cNvSpPr txBox="1"/>
          <p:nvPr/>
        </p:nvSpPr>
        <p:spPr>
          <a:xfrm>
            <a:off x="5220353" y="3899767"/>
            <a:ext cx="3186441" cy="715581"/>
          </a:xfrm>
          <a:prstGeom prst="rect">
            <a:avLst/>
          </a:prstGeom>
          <a:noFill/>
          <a:ln>
            <a:solidFill>
              <a:schemeClr val="tx1"/>
            </a:solidFill>
          </a:ln>
        </p:spPr>
        <p:txBody>
          <a:bodyPr wrap="square" rtlCol="0">
            <a:spAutoFit/>
          </a:bodyPr>
          <a:lstStyle/>
          <a:p>
            <a:pPr algn="ctr"/>
            <a:r>
              <a:rPr lang="ru-RU" sz="1350" dirty="0">
                <a:latin typeface="Arial Narrow" panose="020B0606020202030204" pitchFamily="34" charset="0"/>
              </a:rPr>
              <a:t>Медсестра выполняет</a:t>
            </a:r>
          </a:p>
          <a:p>
            <a:pPr algn="ctr"/>
            <a:r>
              <a:rPr lang="ru-RU" sz="1350" dirty="0">
                <a:latin typeface="Arial Narrow" panose="020B0606020202030204" pitchFamily="34" charset="0"/>
              </a:rPr>
              <a:t> КБТФФ и/или динамометрию </a:t>
            </a:r>
          </a:p>
          <a:p>
            <a:pPr algn="ctr"/>
            <a:r>
              <a:rPr lang="ru-RU" sz="1350" dirty="0">
                <a:latin typeface="Arial Narrow" panose="020B0606020202030204" pitchFamily="34" charset="0"/>
              </a:rPr>
              <a:t>тест Мини-</a:t>
            </a:r>
            <a:r>
              <a:rPr lang="ru-RU" sz="1350" dirty="0" err="1">
                <a:latin typeface="Arial Narrow" panose="020B0606020202030204" pitchFamily="34" charset="0"/>
              </a:rPr>
              <a:t>Ког</a:t>
            </a:r>
            <a:r>
              <a:rPr lang="ru-RU" sz="1350" dirty="0">
                <a:latin typeface="Arial Narrow" panose="020B0606020202030204" pitchFamily="34" charset="0"/>
              </a:rPr>
              <a:t> </a:t>
            </a:r>
          </a:p>
        </p:txBody>
      </p:sp>
      <p:sp>
        <p:nvSpPr>
          <p:cNvPr id="11" name="TextBox 10"/>
          <p:cNvSpPr txBox="1"/>
          <p:nvPr/>
        </p:nvSpPr>
        <p:spPr>
          <a:xfrm>
            <a:off x="4833353" y="4863655"/>
            <a:ext cx="1290647" cy="923330"/>
          </a:xfrm>
          <a:prstGeom prst="rect">
            <a:avLst/>
          </a:prstGeom>
          <a:noFill/>
          <a:ln w="38100">
            <a:solidFill>
              <a:srgbClr val="00B050"/>
            </a:solidFill>
          </a:ln>
        </p:spPr>
        <p:txBody>
          <a:bodyPr wrap="square" rtlCol="0">
            <a:spAutoFit/>
          </a:bodyPr>
          <a:lstStyle/>
          <a:p>
            <a:pPr algn="ctr"/>
            <a:r>
              <a:rPr lang="ru-RU" sz="1350" dirty="0">
                <a:latin typeface="Arial Narrow" panose="020B0606020202030204" pitchFamily="34" charset="0"/>
              </a:rPr>
              <a:t>КБТФФ </a:t>
            </a:r>
          </a:p>
          <a:p>
            <a:pPr algn="ctr"/>
            <a:r>
              <a:rPr lang="ru-RU" sz="1350" dirty="0">
                <a:latin typeface="Arial Narrow" panose="020B0606020202030204" pitchFamily="34" charset="0"/>
              </a:rPr>
              <a:t>10-12 баллов</a:t>
            </a:r>
            <a:r>
              <a:rPr lang="en-US" sz="1350" dirty="0">
                <a:latin typeface="Arial Narrow" panose="020B0606020202030204" pitchFamily="34" charset="0"/>
              </a:rPr>
              <a:t> </a:t>
            </a:r>
            <a:endParaRPr lang="ru-RU" sz="1350" dirty="0">
              <a:latin typeface="Arial Narrow" panose="020B0606020202030204" pitchFamily="34" charset="0"/>
            </a:endParaRPr>
          </a:p>
          <a:p>
            <a:pPr algn="ctr"/>
            <a:r>
              <a:rPr lang="ru-RU" sz="1350" dirty="0">
                <a:latin typeface="Arial Narrow" panose="020B0606020202030204" pitchFamily="34" charset="0"/>
              </a:rPr>
              <a:t>и</a:t>
            </a:r>
          </a:p>
          <a:p>
            <a:pPr algn="ctr"/>
            <a:r>
              <a:rPr lang="ru-RU" sz="1350" dirty="0">
                <a:latin typeface="Arial Narrow" panose="020B0606020202030204" pitchFamily="34" charset="0"/>
              </a:rPr>
              <a:t>Мини-</a:t>
            </a:r>
            <a:r>
              <a:rPr lang="ru-RU" sz="1350" dirty="0" err="1">
                <a:latin typeface="Arial Narrow" panose="020B0606020202030204" pitchFamily="34" charset="0"/>
              </a:rPr>
              <a:t>Ког</a:t>
            </a:r>
            <a:r>
              <a:rPr lang="ru-RU" sz="1350" dirty="0">
                <a:latin typeface="Arial Narrow" panose="020B0606020202030204" pitchFamily="34" charset="0"/>
              </a:rPr>
              <a:t> </a:t>
            </a:r>
            <a:r>
              <a:rPr lang="en-US" sz="1350" dirty="0">
                <a:latin typeface="Arial Narrow" panose="020B0606020202030204" pitchFamily="34" charset="0"/>
              </a:rPr>
              <a:t>&gt;3</a:t>
            </a:r>
            <a:endParaRPr lang="ru-RU" sz="1350" dirty="0">
              <a:latin typeface="Arial Narrow" panose="020B0606020202030204" pitchFamily="34" charset="0"/>
            </a:endParaRPr>
          </a:p>
        </p:txBody>
      </p:sp>
      <p:sp>
        <p:nvSpPr>
          <p:cNvPr id="12" name="TextBox 11"/>
          <p:cNvSpPr txBox="1"/>
          <p:nvPr/>
        </p:nvSpPr>
        <p:spPr>
          <a:xfrm>
            <a:off x="6214509" y="4840384"/>
            <a:ext cx="1444336" cy="715581"/>
          </a:xfrm>
          <a:prstGeom prst="rect">
            <a:avLst/>
          </a:prstGeom>
          <a:noFill/>
          <a:ln w="38100">
            <a:solidFill>
              <a:schemeClr val="accent2"/>
            </a:solidFill>
          </a:ln>
        </p:spPr>
        <p:txBody>
          <a:bodyPr wrap="square" rtlCol="0">
            <a:spAutoFit/>
          </a:bodyPr>
          <a:lstStyle/>
          <a:p>
            <a:pPr algn="ctr"/>
            <a:r>
              <a:rPr lang="ru-RU" sz="1350" dirty="0">
                <a:latin typeface="Arial Narrow" panose="020B0606020202030204" pitchFamily="34" charset="0"/>
              </a:rPr>
              <a:t>КБТФФ 8-9 баллов</a:t>
            </a:r>
          </a:p>
          <a:p>
            <a:pPr algn="ctr"/>
            <a:r>
              <a:rPr lang="ru-RU" sz="1350" dirty="0">
                <a:latin typeface="Arial Narrow" panose="020B0606020202030204" pitchFamily="34" charset="0"/>
              </a:rPr>
              <a:t>и</a:t>
            </a:r>
          </a:p>
          <a:p>
            <a:pPr algn="ctr"/>
            <a:r>
              <a:rPr lang="ru-RU" sz="1350" dirty="0">
                <a:latin typeface="Arial Narrow" panose="020B0606020202030204" pitchFamily="34" charset="0"/>
              </a:rPr>
              <a:t>Мини-</a:t>
            </a:r>
            <a:r>
              <a:rPr lang="ru-RU" sz="1350" dirty="0" err="1">
                <a:latin typeface="Arial Narrow" panose="020B0606020202030204" pitchFamily="34" charset="0"/>
              </a:rPr>
              <a:t>Ког</a:t>
            </a:r>
            <a:r>
              <a:rPr lang="ru-RU" sz="1350" dirty="0">
                <a:latin typeface="Arial Narrow" panose="020B0606020202030204" pitchFamily="34" charset="0"/>
              </a:rPr>
              <a:t> </a:t>
            </a:r>
            <a:r>
              <a:rPr lang="en-US" sz="1350" dirty="0">
                <a:latin typeface="Arial Narrow" panose="020B0606020202030204" pitchFamily="34" charset="0"/>
              </a:rPr>
              <a:t>&gt;3</a:t>
            </a:r>
            <a:endParaRPr lang="ru-RU" sz="1350" dirty="0">
              <a:latin typeface="Arial Narrow" panose="020B0606020202030204" pitchFamily="34" charset="0"/>
            </a:endParaRPr>
          </a:p>
        </p:txBody>
      </p:sp>
      <p:sp>
        <p:nvSpPr>
          <p:cNvPr id="13" name="TextBox 12"/>
          <p:cNvSpPr txBox="1"/>
          <p:nvPr/>
        </p:nvSpPr>
        <p:spPr>
          <a:xfrm>
            <a:off x="7814438" y="4821039"/>
            <a:ext cx="1404504" cy="715581"/>
          </a:xfrm>
          <a:prstGeom prst="rect">
            <a:avLst/>
          </a:prstGeom>
          <a:noFill/>
          <a:ln w="38100">
            <a:solidFill>
              <a:srgbClr val="FF0000"/>
            </a:solidFill>
          </a:ln>
        </p:spPr>
        <p:txBody>
          <a:bodyPr wrap="square" rtlCol="0">
            <a:spAutoFit/>
          </a:bodyPr>
          <a:lstStyle/>
          <a:p>
            <a:pPr algn="ctr"/>
            <a:r>
              <a:rPr lang="ru-RU" sz="1350" dirty="0">
                <a:latin typeface="Arial Narrow" panose="020B0606020202030204" pitchFamily="34" charset="0"/>
              </a:rPr>
              <a:t>КБТФФ </a:t>
            </a:r>
            <a:r>
              <a:rPr lang="en-US" sz="1350" u="sng" dirty="0">
                <a:latin typeface="Arial Narrow" panose="020B0606020202030204" pitchFamily="34" charset="0"/>
              </a:rPr>
              <a:t>&lt;</a:t>
            </a:r>
            <a:r>
              <a:rPr lang="en-US" sz="1350" dirty="0">
                <a:latin typeface="Arial Narrow" panose="020B0606020202030204" pitchFamily="34" charset="0"/>
              </a:rPr>
              <a:t>7</a:t>
            </a:r>
            <a:r>
              <a:rPr lang="ru-RU" sz="1350" dirty="0">
                <a:latin typeface="Arial Narrow" panose="020B0606020202030204" pitchFamily="34" charset="0"/>
              </a:rPr>
              <a:t> баллов</a:t>
            </a:r>
            <a:endParaRPr lang="en-US" sz="1350" dirty="0">
              <a:latin typeface="Arial Narrow" panose="020B0606020202030204" pitchFamily="34" charset="0"/>
            </a:endParaRPr>
          </a:p>
          <a:p>
            <a:pPr algn="ctr"/>
            <a:r>
              <a:rPr lang="ru-RU" sz="1350" dirty="0">
                <a:latin typeface="Arial Narrow" panose="020B0606020202030204" pitchFamily="34" charset="0"/>
              </a:rPr>
              <a:t>и/или</a:t>
            </a:r>
          </a:p>
          <a:p>
            <a:pPr algn="ctr"/>
            <a:r>
              <a:rPr lang="ru-RU" sz="1350" dirty="0">
                <a:latin typeface="Arial Narrow" panose="020B0606020202030204" pitchFamily="34" charset="0"/>
              </a:rPr>
              <a:t>Мини-</a:t>
            </a:r>
            <a:r>
              <a:rPr lang="ru-RU" sz="1350" dirty="0" err="1">
                <a:latin typeface="Arial Narrow" panose="020B0606020202030204" pitchFamily="34" charset="0"/>
              </a:rPr>
              <a:t>Ког</a:t>
            </a:r>
            <a:r>
              <a:rPr lang="ru-RU" sz="1350" dirty="0">
                <a:latin typeface="Arial Narrow" panose="020B0606020202030204" pitchFamily="34" charset="0"/>
              </a:rPr>
              <a:t> </a:t>
            </a:r>
            <a:r>
              <a:rPr lang="en-US" sz="1350" dirty="0">
                <a:latin typeface="Arial Narrow" panose="020B0606020202030204" pitchFamily="34" charset="0"/>
              </a:rPr>
              <a:t>&lt;3</a:t>
            </a:r>
            <a:endParaRPr lang="ru-RU" sz="1350" dirty="0">
              <a:latin typeface="Arial Narrow" panose="020B0606020202030204" pitchFamily="34" charset="0"/>
            </a:endParaRPr>
          </a:p>
        </p:txBody>
      </p:sp>
      <p:sp>
        <p:nvSpPr>
          <p:cNvPr id="14" name="TextBox 13"/>
          <p:cNvSpPr txBox="1"/>
          <p:nvPr/>
        </p:nvSpPr>
        <p:spPr>
          <a:xfrm>
            <a:off x="8576110" y="6297270"/>
            <a:ext cx="1219135" cy="300082"/>
          </a:xfrm>
          <a:prstGeom prst="rect">
            <a:avLst/>
          </a:prstGeom>
          <a:noFill/>
          <a:ln w="38100">
            <a:solidFill>
              <a:srgbClr val="FF0000"/>
            </a:solidFill>
          </a:ln>
        </p:spPr>
        <p:txBody>
          <a:bodyPr wrap="square" rtlCol="0">
            <a:spAutoFit/>
          </a:bodyPr>
          <a:lstStyle/>
          <a:p>
            <a:pPr algn="ctr"/>
            <a:r>
              <a:rPr lang="ru-RU" sz="1350" dirty="0">
                <a:latin typeface="Arial Narrow" panose="020B0606020202030204" pitchFamily="34" charset="0"/>
              </a:rPr>
              <a:t>КГО</a:t>
            </a:r>
          </a:p>
        </p:txBody>
      </p:sp>
      <p:sp>
        <p:nvSpPr>
          <p:cNvPr id="15" name="TextBox 14"/>
          <p:cNvSpPr txBox="1"/>
          <p:nvPr/>
        </p:nvSpPr>
        <p:spPr>
          <a:xfrm>
            <a:off x="1941194" y="4749125"/>
            <a:ext cx="1917470" cy="1338828"/>
          </a:xfrm>
          <a:prstGeom prst="rect">
            <a:avLst/>
          </a:prstGeom>
          <a:noFill/>
          <a:ln w="28575">
            <a:solidFill>
              <a:schemeClr val="tx1"/>
            </a:solidFill>
          </a:ln>
        </p:spPr>
        <p:txBody>
          <a:bodyPr wrap="square" rtlCol="0">
            <a:spAutoFit/>
          </a:bodyPr>
          <a:lstStyle/>
          <a:p>
            <a:r>
              <a:rPr lang="ru-RU" sz="1350" dirty="0">
                <a:latin typeface="Arial Narrow" panose="020B0606020202030204" pitchFamily="34" charset="0"/>
              </a:rPr>
              <a:t>Профилактика СА и коррекция выявленных ГС лечащим врачом</a:t>
            </a:r>
          </a:p>
          <a:p>
            <a:r>
              <a:rPr lang="ru-RU" sz="1350" dirty="0">
                <a:latin typeface="Arial Narrow" panose="020B0606020202030204" pitchFamily="34" charset="0"/>
              </a:rPr>
              <a:t>При необходимости консультации специалистов</a:t>
            </a:r>
          </a:p>
        </p:txBody>
      </p:sp>
      <p:sp>
        <p:nvSpPr>
          <p:cNvPr id="16" name="TextBox 15"/>
          <p:cNvSpPr txBox="1"/>
          <p:nvPr/>
        </p:nvSpPr>
        <p:spPr>
          <a:xfrm>
            <a:off x="3104868" y="3643624"/>
            <a:ext cx="645966" cy="507831"/>
          </a:xfrm>
          <a:prstGeom prst="rect">
            <a:avLst/>
          </a:prstGeom>
          <a:noFill/>
          <a:ln w="38100">
            <a:solidFill>
              <a:srgbClr val="00B050"/>
            </a:solidFill>
          </a:ln>
        </p:spPr>
        <p:txBody>
          <a:bodyPr wrap="square" rtlCol="0">
            <a:spAutoFit/>
          </a:bodyPr>
          <a:lstStyle/>
          <a:p>
            <a:r>
              <a:rPr lang="ru-RU" sz="1350" dirty="0"/>
              <a:t>Нет СА</a:t>
            </a:r>
          </a:p>
        </p:txBody>
      </p:sp>
      <p:sp>
        <p:nvSpPr>
          <p:cNvPr id="17" name="TextBox 16"/>
          <p:cNvSpPr txBox="1"/>
          <p:nvPr/>
        </p:nvSpPr>
        <p:spPr>
          <a:xfrm>
            <a:off x="6447729" y="5815002"/>
            <a:ext cx="1049806" cy="300082"/>
          </a:xfrm>
          <a:prstGeom prst="rect">
            <a:avLst/>
          </a:prstGeom>
          <a:noFill/>
          <a:ln w="38100">
            <a:solidFill>
              <a:schemeClr val="accent2"/>
            </a:solidFill>
          </a:ln>
        </p:spPr>
        <p:txBody>
          <a:bodyPr wrap="square" rtlCol="0">
            <a:spAutoFit/>
          </a:bodyPr>
          <a:lstStyle/>
          <a:p>
            <a:pPr algn="ctr"/>
            <a:r>
              <a:rPr lang="ru-RU" sz="1350" dirty="0" err="1">
                <a:latin typeface="Arial Narrow" panose="020B0606020202030204" pitchFamily="34" charset="0"/>
              </a:rPr>
              <a:t>Преастения</a:t>
            </a:r>
            <a:endParaRPr lang="ru-RU" sz="1350" dirty="0">
              <a:latin typeface="Arial Narrow" panose="020B0606020202030204" pitchFamily="34" charset="0"/>
            </a:endParaRPr>
          </a:p>
        </p:txBody>
      </p:sp>
      <p:sp>
        <p:nvSpPr>
          <p:cNvPr id="18" name="TextBox 17"/>
          <p:cNvSpPr txBox="1"/>
          <p:nvPr/>
        </p:nvSpPr>
        <p:spPr>
          <a:xfrm>
            <a:off x="4042084" y="4803127"/>
            <a:ext cx="645966" cy="507831"/>
          </a:xfrm>
          <a:prstGeom prst="rect">
            <a:avLst/>
          </a:prstGeom>
          <a:noFill/>
          <a:ln w="38100">
            <a:solidFill>
              <a:srgbClr val="00B050"/>
            </a:solidFill>
          </a:ln>
        </p:spPr>
        <p:txBody>
          <a:bodyPr wrap="square" rtlCol="0">
            <a:spAutoFit/>
          </a:bodyPr>
          <a:lstStyle/>
          <a:p>
            <a:r>
              <a:rPr lang="ru-RU" sz="1350" dirty="0"/>
              <a:t>Нет СА</a:t>
            </a:r>
          </a:p>
        </p:txBody>
      </p:sp>
      <p:sp>
        <p:nvSpPr>
          <p:cNvPr id="19" name="TextBox 18"/>
          <p:cNvSpPr txBox="1"/>
          <p:nvPr/>
        </p:nvSpPr>
        <p:spPr>
          <a:xfrm>
            <a:off x="7894228" y="5774000"/>
            <a:ext cx="2525191" cy="300082"/>
          </a:xfrm>
          <a:prstGeom prst="rect">
            <a:avLst/>
          </a:prstGeom>
          <a:noFill/>
          <a:ln w="38100">
            <a:solidFill>
              <a:srgbClr val="FF0000"/>
            </a:solidFill>
          </a:ln>
        </p:spPr>
        <p:txBody>
          <a:bodyPr wrap="square" rtlCol="0">
            <a:spAutoFit/>
          </a:bodyPr>
          <a:lstStyle/>
          <a:p>
            <a:pPr algn="ctr"/>
            <a:r>
              <a:rPr lang="ru-RU" sz="1350" dirty="0">
                <a:latin typeface="Arial Narrow" panose="020B0606020202030204" pitchFamily="34" charset="0"/>
              </a:rPr>
              <a:t>Высоковероятная СА</a:t>
            </a:r>
          </a:p>
        </p:txBody>
      </p:sp>
      <p:sp>
        <p:nvSpPr>
          <p:cNvPr id="22" name="Стрелка вниз 21"/>
          <p:cNvSpPr/>
          <p:nvPr/>
        </p:nvSpPr>
        <p:spPr>
          <a:xfrm>
            <a:off x="6498016" y="2198288"/>
            <a:ext cx="189187" cy="214073"/>
          </a:xfrm>
          <a:prstGeom prst="downArrow">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cxnSp>
        <p:nvCxnSpPr>
          <p:cNvPr id="24" name="Прямая со стрелкой 23"/>
          <p:cNvCxnSpPr>
            <a:stCxn id="5" idx="2"/>
          </p:cNvCxnSpPr>
          <p:nvPr/>
        </p:nvCxnSpPr>
        <p:spPr>
          <a:xfrm flipH="1">
            <a:off x="3536929" y="2689360"/>
            <a:ext cx="3055085" cy="4386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5" idx="2"/>
          </p:cNvCxnSpPr>
          <p:nvPr/>
        </p:nvCxnSpPr>
        <p:spPr>
          <a:xfrm flipH="1">
            <a:off x="6589617" y="2689360"/>
            <a:ext cx="2396" cy="2181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5" idx="2"/>
          </p:cNvCxnSpPr>
          <p:nvPr/>
        </p:nvCxnSpPr>
        <p:spPr>
          <a:xfrm>
            <a:off x="6592013" y="2689359"/>
            <a:ext cx="2806860" cy="361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7" idx="2"/>
          </p:cNvCxnSpPr>
          <p:nvPr/>
        </p:nvCxnSpPr>
        <p:spPr>
          <a:xfrm>
            <a:off x="6601586" y="3229352"/>
            <a:ext cx="0" cy="1980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9882051" y="3309834"/>
            <a:ext cx="59781" cy="21799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flipV="1">
            <a:off x="3843052" y="5364960"/>
            <a:ext cx="913970" cy="917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5441483" y="4572292"/>
            <a:ext cx="7885" cy="30052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6848767" y="4531995"/>
            <a:ext cx="3973" cy="32291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H="1">
            <a:off x="6901415" y="5532881"/>
            <a:ext cx="869" cy="27699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3843053" y="5953503"/>
            <a:ext cx="2600232" cy="1000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8068495" y="4565987"/>
            <a:ext cx="0" cy="2408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H="1">
            <a:off x="8516691" y="5527730"/>
            <a:ext cx="869" cy="2769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9163697" y="6106595"/>
            <a:ext cx="21980" cy="1521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6" idx="2"/>
            <a:endCxn id="15" idx="0"/>
          </p:cNvCxnSpPr>
          <p:nvPr/>
        </p:nvCxnSpPr>
        <p:spPr>
          <a:xfrm>
            <a:off x="2896097" y="3428034"/>
            <a:ext cx="3832" cy="132109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p:nvPr/>
        </p:nvCxnSpPr>
        <p:spPr>
          <a:xfrm>
            <a:off x="6601586" y="3748297"/>
            <a:ext cx="3946" cy="1560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2189818" y="53791"/>
            <a:ext cx="8229600" cy="1143000"/>
          </a:xfrm>
        </p:spPr>
        <p:txBody>
          <a:bodyPr>
            <a:noAutofit/>
          </a:bodyPr>
          <a:lstStyle/>
          <a:p>
            <a:pPr algn="ctr"/>
            <a:r>
              <a:rPr lang="ru-RU" sz="2800" b="1" dirty="0">
                <a:solidFill>
                  <a:srgbClr val="0070C0"/>
                </a:solidFill>
              </a:rPr>
              <a:t>Алгоритм диагностики старческой астении </a:t>
            </a:r>
            <a:r>
              <a:rPr lang="ru-RU" sz="3200" dirty="0">
                <a:solidFill>
                  <a:srgbClr val="0070C0"/>
                </a:solidFill>
              </a:rPr>
              <a:t/>
            </a:r>
            <a:br>
              <a:rPr lang="ru-RU" sz="3200" dirty="0">
                <a:solidFill>
                  <a:srgbClr val="0070C0"/>
                </a:solidFill>
              </a:rPr>
            </a:br>
            <a:r>
              <a:rPr lang="ru-RU" sz="2000" b="1" dirty="0">
                <a:solidFill>
                  <a:srgbClr val="0070C0"/>
                </a:solidFill>
              </a:rPr>
              <a:t>Клинические рекомендации «Старческая астения»</a:t>
            </a:r>
            <a:br>
              <a:rPr lang="ru-RU" sz="2000" b="1" dirty="0">
                <a:solidFill>
                  <a:srgbClr val="0070C0"/>
                </a:solidFill>
              </a:rPr>
            </a:br>
            <a:r>
              <a:rPr lang="en-US" sz="2000" b="1" dirty="0">
                <a:solidFill>
                  <a:srgbClr val="0070C0"/>
                </a:solidFill>
              </a:rPr>
              <a:t>www.rgnkc.ru</a:t>
            </a:r>
            <a:endParaRPr lang="ru-RU" sz="2000" b="1" dirty="0">
              <a:solidFill>
                <a:srgbClr val="0070C0"/>
              </a:solidFill>
            </a:endParaRPr>
          </a:p>
        </p:txBody>
      </p:sp>
    </p:spTree>
    <p:extLst>
      <p:ext uri="{BB962C8B-B14F-4D97-AF65-F5344CB8AC3E}">
        <p14:creationId xmlns:p14="http://schemas.microsoft.com/office/powerpoint/2010/main" val="138166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533" y="-18190"/>
            <a:ext cx="9807258" cy="1143000"/>
          </a:xfrm>
        </p:spPr>
        <p:txBody>
          <a:bodyPr>
            <a:normAutofit/>
          </a:bodyPr>
          <a:lstStyle/>
          <a:p>
            <a:pPr algn="ctr"/>
            <a:r>
              <a:rPr lang="ru-RU" sz="3100" b="1" dirty="0">
                <a:solidFill>
                  <a:schemeClr val="accent1"/>
                </a:solidFill>
              </a:rPr>
              <a:t>Клиническая шкала старческой астении</a:t>
            </a:r>
            <a:r>
              <a:rPr lang="ru-RU" sz="3600" dirty="0">
                <a:solidFill>
                  <a:schemeClr val="accent1"/>
                </a:solidFill>
              </a:rPr>
              <a:t/>
            </a:r>
            <a:br>
              <a:rPr lang="ru-RU" sz="3600" dirty="0">
                <a:solidFill>
                  <a:schemeClr val="accent1"/>
                </a:solidFill>
              </a:rPr>
            </a:br>
            <a:r>
              <a:rPr lang="ru-RU" sz="2200" b="1" dirty="0">
                <a:solidFill>
                  <a:srgbClr val="0070C0"/>
                </a:solidFill>
              </a:rPr>
              <a:t>Клинические рекомендации «Старческая астения»</a:t>
            </a:r>
            <a:br>
              <a:rPr lang="ru-RU" sz="2200" b="1" dirty="0">
                <a:solidFill>
                  <a:srgbClr val="0070C0"/>
                </a:solidFill>
              </a:rPr>
            </a:br>
            <a:r>
              <a:rPr lang="en-US" sz="2200" b="1" dirty="0">
                <a:solidFill>
                  <a:srgbClr val="0070C0"/>
                </a:solidFill>
              </a:rPr>
              <a:t>www.rgnkc.ru</a:t>
            </a:r>
            <a:endParaRPr lang="ru-RU" sz="2200" b="1" dirty="0">
              <a:solidFill>
                <a:schemeClr val="accent1"/>
              </a:solidFill>
            </a:endParaRPr>
          </a:p>
        </p:txBody>
      </p:sp>
      <p:pic>
        <p:nvPicPr>
          <p:cNvPr id="5" name="Объект 4"/>
          <p:cNvPicPr>
            <a:picLocks noGrp="1" noChangeAspect="1"/>
          </p:cNvPicPr>
          <p:nvPr>
            <p:ph idx="1"/>
          </p:nvPr>
        </p:nvPicPr>
        <p:blipFill rotWithShape="1">
          <a:blip r:embed="rId2"/>
          <a:srcRect l="56265" t="30861" r="20467" b="11863"/>
          <a:stretch/>
        </p:blipFill>
        <p:spPr>
          <a:xfrm>
            <a:off x="3791744" y="1079000"/>
            <a:ext cx="3960440" cy="5483686"/>
          </a:xfrm>
          <a:prstGeom prst="rect">
            <a:avLst/>
          </a:prstGeom>
        </p:spPr>
      </p:pic>
      <p:sp>
        <p:nvSpPr>
          <p:cNvPr id="6" name="TextBox 5"/>
          <p:cNvSpPr txBox="1"/>
          <p:nvPr/>
        </p:nvSpPr>
        <p:spPr>
          <a:xfrm>
            <a:off x="7896200" y="1287034"/>
            <a:ext cx="2437936" cy="1477328"/>
          </a:xfrm>
          <a:prstGeom prst="rect">
            <a:avLst/>
          </a:prstGeom>
          <a:solidFill>
            <a:srgbClr val="00B050"/>
          </a:solidFill>
        </p:spPr>
        <p:txBody>
          <a:bodyPr wrap="square" rtlCol="0">
            <a:spAutoFit/>
          </a:bodyPr>
          <a:lstStyle/>
          <a:p>
            <a:pPr algn="ctr"/>
            <a:endParaRPr lang="ru-RU" dirty="0">
              <a:solidFill>
                <a:schemeClr val="bg1"/>
              </a:solidFill>
            </a:endParaRPr>
          </a:p>
          <a:p>
            <a:pPr algn="ctr"/>
            <a:r>
              <a:rPr lang="ru-RU" dirty="0">
                <a:solidFill>
                  <a:schemeClr val="bg1"/>
                </a:solidFill>
              </a:rPr>
              <a:t>Сохранное функционирование</a:t>
            </a:r>
          </a:p>
          <a:p>
            <a:pPr algn="ctr"/>
            <a:endParaRPr lang="ru-RU" dirty="0">
              <a:solidFill>
                <a:schemeClr val="bg1"/>
              </a:solidFill>
            </a:endParaRPr>
          </a:p>
          <a:p>
            <a:pPr algn="ctr"/>
            <a:endParaRPr lang="ru-RU" dirty="0">
              <a:solidFill>
                <a:schemeClr val="bg1"/>
              </a:solidFill>
            </a:endParaRPr>
          </a:p>
        </p:txBody>
      </p:sp>
      <p:sp>
        <p:nvSpPr>
          <p:cNvPr id="7" name="TextBox 6"/>
          <p:cNvSpPr txBox="1"/>
          <p:nvPr/>
        </p:nvSpPr>
        <p:spPr>
          <a:xfrm>
            <a:off x="7885864" y="2924945"/>
            <a:ext cx="2448272" cy="1200329"/>
          </a:xfrm>
          <a:prstGeom prst="rect">
            <a:avLst/>
          </a:prstGeom>
          <a:solidFill>
            <a:schemeClr val="bg1">
              <a:lumMod val="65000"/>
            </a:schemeClr>
          </a:solidFill>
        </p:spPr>
        <p:txBody>
          <a:bodyPr wrap="square" rtlCol="0">
            <a:spAutoFit/>
          </a:bodyPr>
          <a:lstStyle/>
          <a:p>
            <a:pPr algn="ctr"/>
            <a:r>
              <a:rPr lang="ru-RU" dirty="0">
                <a:solidFill>
                  <a:schemeClr val="bg1"/>
                </a:solidFill>
              </a:rPr>
              <a:t>Снижение функционирования/</a:t>
            </a:r>
          </a:p>
          <a:p>
            <a:pPr algn="ctr"/>
            <a:r>
              <a:rPr lang="ru-RU" dirty="0">
                <a:solidFill>
                  <a:schemeClr val="bg1"/>
                </a:solidFill>
              </a:rPr>
              <a:t>сохраненная автономность*</a:t>
            </a:r>
          </a:p>
        </p:txBody>
      </p:sp>
      <p:sp>
        <p:nvSpPr>
          <p:cNvPr id="8" name="TextBox 7"/>
          <p:cNvSpPr txBox="1"/>
          <p:nvPr/>
        </p:nvSpPr>
        <p:spPr>
          <a:xfrm>
            <a:off x="7896200" y="4465588"/>
            <a:ext cx="2437936" cy="1477328"/>
          </a:xfrm>
          <a:prstGeom prst="rect">
            <a:avLst/>
          </a:prstGeom>
          <a:solidFill>
            <a:srgbClr val="FF0000"/>
          </a:solidFill>
        </p:spPr>
        <p:txBody>
          <a:bodyPr wrap="square" rtlCol="0">
            <a:spAutoFit/>
          </a:bodyPr>
          <a:lstStyle/>
          <a:p>
            <a:pPr algn="ctr"/>
            <a:endParaRPr lang="ru-RU" dirty="0">
              <a:solidFill>
                <a:schemeClr val="bg1"/>
              </a:solidFill>
            </a:endParaRPr>
          </a:p>
          <a:p>
            <a:pPr algn="ctr"/>
            <a:endParaRPr lang="ru-RU" dirty="0">
              <a:solidFill>
                <a:schemeClr val="bg1"/>
              </a:solidFill>
            </a:endParaRPr>
          </a:p>
          <a:p>
            <a:pPr algn="ctr"/>
            <a:r>
              <a:rPr lang="ru-RU" dirty="0">
                <a:solidFill>
                  <a:schemeClr val="bg1"/>
                </a:solidFill>
              </a:rPr>
              <a:t>Утрата автономности*</a:t>
            </a:r>
          </a:p>
          <a:p>
            <a:pPr algn="ctr"/>
            <a:endParaRPr lang="ru-RU" dirty="0">
              <a:solidFill>
                <a:schemeClr val="bg1"/>
              </a:solidFill>
            </a:endParaRPr>
          </a:p>
          <a:p>
            <a:pPr algn="ctr"/>
            <a:endParaRPr lang="ru-RU" dirty="0">
              <a:solidFill>
                <a:schemeClr val="bg1"/>
              </a:solidFill>
            </a:endParaRPr>
          </a:p>
        </p:txBody>
      </p:sp>
      <p:sp>
        <p:nvSpPr>
          <p:cNvPr id="9" name="Правая фигурная скобка 8"/>
          <p:cNvSpPr/>
          <p:nvPr/>
        </p:nvSpPr>
        <p:spPr>
          <a:xfrm>
            <a:off x="7752185" y="1268760"/>
            <a:ext cx="45719" cy="1440160"/>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bg1"/>
              </a:solidFill>
            </a:endParaRPr>
          </a:p>
        </p:txBody>
      </p:sp>
      <p:sp>
        <p:nvSpPr>
          <p:cNvPr id="11" name="Правая фигурная скобка 10"/>
          <p:cNvSpPr/>
          <p:nvPr/>
        </p:nvSpPr>
        <p:spPr>
          <a:xfrm>
            <a:off x="7752185" y="2925174"/>
            <a:ext cx="45719" cy="1223907"/>
          </a:xfrm>
          <a:prstGeom prst="rightBrac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bg1"/>
              </a:solidFill>
            </a:endParaRPr>
          </a:p>
        </p:txBody>
      </p:sp>
      <p:sp>
        <p:nvSpPr>
          <p:cNvPr id="12" name="Правая фигурная скобка 11"/>
          <p:cNvSpPr/>
          <p:nvPr/>
        </p:nvSpPr>
        <p:spPr>
          <a:xfrm>
            <a:off x="7752185" y="4221089"/>
            <a:ext cx="45719" cy="231510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TextBox 12"/>
          <p:cNvSpPr txBox="1"/>
          <p:nvPr/>
        </p:nvSpPr>
        <p:spPr>
          <a:xfrm>
            <a:off x="7896200" y="5979761"/>
            <a:ext cx="3214591" cy="584775"/>
          </a:xfrm>
          <a:prstGeom prst="rect">
            <a:avLst/>
          </a:prstGeom>
          <a:noFill/>
        </p:spPr>
        <p:txBody>
          <a:bodyPr wrap="square" rtlCol="0">
            <a:spAutoFit/>
          </a:bodyPr>
          <a:lstStyle/>
          <a:p>
            <a:r>
              <a:rPr lang="ru-RU" sz="1600" dirty="0"/>
              <a:t>*на основании оценки базовой функциональной активности</a:t>
            </a:r>
          </a:p>
        </p:txBody>
      </p:sp>
    </p:spTree>
    <p:extLst>
      <p:ext uri="{BB962C8B-B14F-4D97-AF65-F5344CB8AC3E}">
        <p14:creationId xmlns:p14="http://schemas.microsoft.com/office/powerpoint/2010/main" val="2204685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99392"/>
            <a:ext cx="8229600" cy="1143000"/>
          </a:xfrm>
        </p:spPr>
        <p:txBody>
          <a:bodyPr>
            <a:noAutofit/>
          </a:bodyPr>
          <a:lstStyle/>
          <a:p>
            <a:pPr algn="ctr"/>
            <a:r>
              <a:rPr lang="ru-RU" sz="3200" b="1" dirty="0">
                <a:solidFill>
                  <a:schemeClr val="accent1"/>
                </a:solidFill>
              </a:rPr>
              <a:t>Тактика ведения </a:t>
            </a:r>
            <a:r>
              <a:rPr lang="ru-RU" sz="3200" b="1" dirty="0" smtClean="0">
                <a:solidFill>
                  <a:schemeClr val="accent1"/>
                </a:solidFill>
              </a:rPr>
              <a:t>АГ у </a:t>
            </a:r>
            <a:r>
              <a:rPr lang="ru-RU" sz="3200" b="1" dirty="0" smtClean="0">
                <a:solidFill>
                  <a:schemeClr val="accent1"/>
                </a:solidFill>
              </a:rPr>
              <a:t>пациентов старшего возраста</a:t>
            </a:r>
            <a:endParaRPr lang="ru-RU" sz="3200" b="1" dirty="0">
              <a:solidFill>
                <a:schemeClr val="accent1"/>
              </a:solidFill>
            </a:endParaRPr>
          </a:p>
        </p:txBody>
      </p:sp>
      <p:sp>
        <p:nvSpPr>
          <p:cNvPr id="5" name="TextBox 4"/>
          <p:cNvSpPr txBox="1"/>
          <p:nvPr/>
        </p:nvSpPr>
        <p:spPr>
          <a:xfrm>
            <a:off x="1552966" y="836712"/>
            <a:ext cx="2670826" cy="923330"/>
          </a:xfrm>
          <a:prstGeom prst="rect">
            <a:avLst/>
          </a:prstGeom>
          <a:solidFill>
            <a:srgbClr val="00B050"/>
          </a:solidFill>
        </p:spPr>
        <p:txBody>
          <a:bodyPr wrap="square" rtlCol="0">
            <a:spAutoFit/>
          </a:bodyPr>
          <a:lstStyle/>
          <a:p>
            <a:pPr algn="ctr"/>
            <a:r>
              <a:rPr lang="ru-RU">
                <a:solidFill>
                  <a:schemeClr val="bg1"/>
                </a:solidFill>
              </a:rPr>
              <a:t>Сохраненные </a:t>
            </a:r>
            <a:r>
              <a:rPr lang="ru-RU" dirty="0">
                <a:solidFill>
                  <a:schemeClr val="bg1"/>
                </a:solidFill>
              </a:rPr>
              <a:t>функционирование и автономность</a:t>
            </a:r>
          </a:p>
        </p:txBody>
      </p:sp>
      <p:sp>
        <p:nvSpPr>
          <p:cNvPr id="6" name="TextBox 5"/>
          <p:cNvSpPr txBox="1"/>
          <p:nvPr/>
        </p:nvSpPr>
        <p:spPr>
          <a:xfrm>
            <a:off x="4727848" y="1161011"/>
            <a:ext cx="2664296" cy="923330"/>
          </a:xfrm>
          <a:prstGeom prst="rect">
            <a:avLst/>
          </a:prstGeom>
          <a:solidFill>
            <a:schemeClr val="bg1">
              <a:lumMod val="65000"/>
            </a:schemeClr>
          </a:solidFill>
        </p:spPr>
        <p:txBody>
          <a:bodyPr wrap="square" rtlCol="0">
            <a:spAutoFit/>
          </a:bodyPr>
          <a:lstStyle/>
          <a:p>
            <a:pPr algn="ctr"/>
            <a:r>
              <a:rPr lang="ru-RU" dirty="0"/>
              <a:t>Снижение функционирования/</a:t>
            </a:r>
          </a:p>
          <a:p>
            <a:pPr algn="ctr"/>
            <a:r>
              <a:rPr lang="ru-RU" dirty="0"/>
              <a:t>сохраненная автономность*</a:t>
            </a:r>
          </a:p>
        </p:txBody>
      </p:sp>
      <p:sp>
        <p:nvSpPr>
          <p:cNvPr id="7" name="TextBox 6"/>
          <p:cNvSpPr txBox="1"/>
          <p:nvPr/>
        </p:nvSpPr>
        <p:spPr>
          <a:xfrm>
            <a:off x="8253968" y="1198494"/>
            <a:ext cx="1874480" cy="646331"/>
          </a:xfrm>
          <a:prstGeom prst="rect">
            <a:avLst/>
          </a:prstGeom>
          <a:solidFill>
            <a:srgbClr val="FF0000"/>
          </a:solidFill>
        </p:spPr>
        <p:txBody>
          <a:bodyPr wrap="square" rtlCol="0">
            <a:spAutoFit/>
          </a:bodyPr>
          <a:lstStyle/>
          <a:p>
            <a:pPr algn="ctr"/>
            <a:r>
              <a:rPr lang="ru-RU" dirty="0">
                <a:solidFill>
                  <a:schemeClr val="bg1"/>
                </a:solidFill>
              </a:rPr>
              <a:t>Утрата автономности*</a:t>
            </a:r>
          </a:p>
        </p:txBody>
      </p:sp>
      <p:sp>
        <p:nvSpPr>
          <p:cNvPr id="8" name="TextBox 7"/>
          <p:cNvSpPr txBox="1"/>
          <p:nvPr/>
        </p:nvSpPr>
        <p:spPr>
          <a:xfrm>
            <a:off x="905804" y="2159203"/>
            <a:ext cx="3465723" cy="2554545"/>
          </a:xfrm>
          <a:prstGeom prst="rect">
            <a:avLst/>
          </a:prstGeom>
          <a:solidFill>
            <a:srgbClr val="00B050"/>
          </a:solidFill>
        </p:spPr>
        <p:txBody>
          <a:bodyPr wrap="square" rtlCol="0">
            <a:spAutoFit/>
          </a:bodyPr>
          <a:lstStyle/>
          <a:p>
            <a:pPr marL="285750" indent="-285750" algn="just">
              <a:buFont typeface="Arial" panose="020B0604020202020204" pitchFamily="34" charset="0"/>
              <a:buChar char="•"/>
            </a:pPr>
            <a:r>
              <a:rPr lang="ru-RU" sz="2000" dirty="0">
                <a:solidFill>
                  <a:schemeClr val="bg1"/>
                </a:solidFill>
              </a:rPr>
              <a:t>Тактика как у молодых</a:t>
            </a:r>
          </a:p>
          <a:p>
            <a:pPr marL="285750" indent="-285750" algn="just">
              <a:buFont typeface="Arial" panose="020B0604020202020204" pitchFamily="34" charset="0"/>
              <a:buChar char="•"/>
            </a:pPr>
            <a:r>
              <a:rPr lang="ru-RU" sz="2000" dirty="0">
                <a:solidFill>
                  <a:schemeClr val="bg1"/>
                </a:solidFill>
              </a:rPr>
              <a:t>Целевое САД </a:t>
            </a:r>
            <a:r>
              <a:rPr lang="ru-RU" sz="2000" dirty="0" smtClean="0">
                <a:solidFill>
                  <a:schemeClr val="bg1"/>
                </a:solidFill>
              </a:rPr>
              <a:t>130-140 мм рт.ст.</a:t>
            </a:r>
            <a:endParaRPr lang="ru-RU" sz="2000" dirty="0">
              <a:solidFill>
                <a:schemeClr val="bg1"/>
              </a:solidFill>
            </a:endParaRPr>
          </a:p>
          <a:p>
            <a:pPr marL="285750" indent="-285750" algn="just">
              <a:buFont typeface="Arial" panose="020B0604020202020204" pitchFamily="34" charset="0"/>
              <a:buChar char="•"/>
            </a:pPr>
            <a:r>
              <a:rPr lang="ru-RU" sz="2000" dirty="0">
                <a:solidFill>
                  <a:schemeClr val="bg1"/>
                </a:solidFill>
              </a:rPr>
              <a:t>Начало с </a:t>
            </a:r>
            <a:r>
              <a:rPr lang="ru-RU" sz="2000" dirty="0" err="1">
                <a:solidFill>
                  <a:schemeClr val="bg1"/>
                </a:solidFill>
              </a:rPr>
              <a:t>монотерапиии</a:t>
            </a:r>
            <a:endParaRPr lang="ru-RU" sz="2000" dirty="0">
              <a:solidFill>
                <a:schemeClr val="bg1"/>
              </a:solidFill>
            </a:endParaRPr>
          </a:p>
          <a:p>
            <a:pPr marL="285750" indent="-285750" algn="just">
              <a:buFont typeface="Arial" panose="020B0604020202020204" pitchFamily="34" charset="0"/>
              <a:buChar char="•"/>
            </a:pPr>
            <a:r>
              <a:rPr lang="ru-RU" sz="2000" dirty="0">
                <a:solidFill>
                  <a:schemeClr val="bg1"/>
                </a:solidFill>
              </a:rPr>
              <a:t>Осторожное повышение дозы АГП</a:t>
            </a:r>
          </a:p>
          <a:p>
            <a:pPr marL="285750" indent="-285750" algn="just">
              <a:buFont typeface="Arial" panose="020B0604020202020204" pitchFamily="34" charset="0"/>
              <a:buChar char="•"/>
            </a:pPr>
            <a:r>
              <a:rPr lang="ru-RU" sz="2000" dirty="0">
                <a:solidFill>
                  <a:schemeClr val="bg1"/>
                </a:solidFill>
              </a:rPr>
              <a:t>Всегда оценивать ортостатическую гипотонию</a:t>
            </a:r>
          </a:p>
        </p:txBody>
      </p:sp>
      <p:sp>
        <p:nvSpPr>
          <p:cNvPr id="9" name="TextBox 8"/>
          <p:cNvSpPr txBox="1"/>
          <p:nvPr/>
        </p:nvSpPr>
        <p:spPr>
          <a:xfrm>
            <a:off x="3899756" y="4883468"/>
            <a:ext cx="1800200" cy="1200329"/>
          </a:xfrm>
          <a:prstGeom prst="rect">
            <a:avLst/>
          </a:prstGeom>
          <a:solidFill>
            <a:srgbClr val="00B050"/>
          </a:solidFill>
        </p:spPr>
        <p:txBody>
          <a:bodyPr wrap="square" rtlCol="0">
            <a:spAutoFit/>
          </a:bodyPr>
          <a:lstStyle/>
          <a:p>
            <a:pPr algn="ctr"/>
            <a:r>
              <a:rPr lang="ru-RU" dirty="0">
                <a:solidFill>
                  <a:schemeClr val="bg1"/>
                </a:solidFill>
              </a:rPr>
              <a:t>Умеренное нарушение функционального статуса</a:t>
            </a:r>
          </a:p>
        </p:txBody>
      </p:sp>
      <p:sp>
        <p:nvSpPr>
          <p:cNvPr id="10" name="TextBox 9"/>
          <p:cNvSpPr txBox="1"/>
          <p:nvPr/>
        </p:nvSpPr>
        <p:spPr>
          <a:xfrm>
            <a:off x="4789512" y="2832799"/>
            <a:ext cx="2602632" cy="923330"/>
          </a:xfrm>
          <a:prstGeom prst="rect">
            <a:avLst/>
          </a:prstGeom>
          <a:solidFill>
            <a:schemeClr val="bg1">
              <a:lumMod val="75000"/>
            </a:schemeClr>
          </a:solidFill>
        </p:spPr>
        <p:txBody>
          <a:bodyPr wrap="square" rtlCol="0">
            <a:spAutoFit/>
          </a:bodyPr>
          <a:lstStyle/>
          <a:p>
            <a:pPr algn="ctr"/>
            <a:r>
              <a:rPr lang="ru-RU" dirty="0"/>
              <a:t>Детальная гериатрическая оценка для решения вопроса о тактике АГТ</a:t>
            </a:r>
          </a:p>
        </p:txBody>
      </p:sp>
      <p:sp>
        <p:nvSpPr>
          <p:cNvPr id="11" name="TextBox 10"/>
          <p:cNvSpPr txBox="1"/>
          <p:nvPr/>
        </p:nvSpPr>
        <p:spPr>
          <a:xfrm>
            <a:off x="5807968" y="4869161"/>
            <a:ext cx="1928800" cy="1200329"/>
          </a:xfrm>
          <a:prstGeom prst="rect">
            <a:avLst/>
          </a:prstGeom>
          <a:solidFill>
            <a:srgbClr val="FF0000"/>
          </a:solidFill>
        </p:spPr>
        <p:txBody>
          <a:bodyPr wrap="square" rtlCol="0">
            <a:spAutoFit/>
          </a:bodyPr>
          <a:lstStyle/>
          <a:p>
            <a:pPr algn="ctr"/>
            <a:r>
              <a:rPr lang="ru-RU" dirty="0">
                <a:solidFill>
                  <a:schemeClr val="bg1"/>
                </a:solidFill>
              </a:rPr>
              <a:t>Значительное нарушение </a:t>
            </a:r>
            <a:r>
              <a:rPr lang="ru-RU" dirty="0" err="1">
                <a:solidFill>
                  <a:schemeClr val="bg1"/>
                </a:solidFill>
              </a:rPr>
              <a:t>функциональгого</a:t>
            </a:r>
            <a:r>
              <a:rPr lang="ru-RU" dirty="0">
                <a:solidFill>
                  <a:schemeClr val="bg1"/>
                </a:solidFill>
              </a:rPr>
              <a:t> статуса</a:t>
            </a:r>
          </a:p>
        </p:txBody>
      </p:sp>
      <p:sp>
        <p:nvSpPr>
          <p:cNvPr id="12" name="TextBox 11"/>
          <p:cNvSpPr txBox="1"/>
          <p:nvPr/>
        </p:nvSpPr>
        <p:spPr>
          <a:xfrm>
            <a:off x="7824191" y="2186470"/>
            <a:ext cx="3446992" cy="2585323"/>
          </a:xfrm>
          <a:prstGeom prst="rect">
            <a:avLst/>
          </a:prstGeom>
          <a:solidFill>
            <a:srgbClr val="FF0000"/>
          </a:solidFill>
        </p:spPr>
        <p:txBody>
          <a:bodyPr wrap="square" rtlCol="0">
            <a:spAutoFit/>
          </a:bodyPr>
          <a:lstStyle/>
          <a:p>
            <a:pPr marL="285750" indent="-285750" algn="just">
              <a:buFont typeface="Arial" panose="020B0604020202020204" pitchFamily="34" charset="0"/>
              <a:buChar char="•"/>
            </a:pPr>
            <a:r>
              <a:rPr lang="ru-RU" dirty="0">
                <a:solidFill>
                  <a:schemeClr val="bg1"/>
                </a:solidFill>
              </a:rPr>
              <a:t>Ревизия лекарственных назначений</a:t>
            </a:r>
          </a:p>
          <a:p>
            <a:pPr marL="285750" indent="-285750" algn="just">
              <a:buFont typeface="Arial" panose="020B0604020202020204" pitchFamily="34" charset="0"/>
              <a:buChar char="•"/>
            </a:pPr>
            <a:r>
              <a:rPr lang="ru-RU" dirty="0">
                <a:solidFill>
                  <a:schemeClr val="bg1"/>
                </a:solidFill>
              </a:rPr>
              <a:t>Если решено назначить АГТ, целевое САД </a:t>
            </a:r>
            <a:r>
              <a:rPr lang="ru-RU" dirty="0" smtClean="0">
                <a:solidFill>
                  <a:schemeClr val="bg1"/>
                </a:solidFill>
              </a:rPr>
              <a:t>140-150 мм рт.ст.</a:t>
            </a:r>
            <a:endParaRPr lang="ru-RU" dirty="0">
              <a:solidFill>
                <a:schemeClr val="bg1"/>
              </a:solidFill>
            </a:endParaRPr>
          </a:p>
          <a:p>
            <a:pPr marL="285750" indent="-285750" algn="just">
              <a:buFont typeface="Arial" panose="020B0604020202020204" pitchFamily="34" charset="0"/>
              <a:buChar char="•"/>
            </a:pPr>
            <a:r>
              <a:rPr lang="ru-RU" dirty="0">
                <a:solidFill>
                  <a:schemeClr val="bg1"/>
                </a:solidFill>
              </a:rPr>
              <a:t>САД </a:t>
            </a:r>
            <a:r>
              <a:rPr lang="en-US" dirty="0">
                <a:solidFill>
                  <a:schemeClr val="bg1"/>
                </a:solidFill>
              </a:rPr>
              <a:t>&lt;</a:t>
            </a:r>
            <a:r>
              <a:rPr lang="ru-RU" dirty="0" smtClean="0">
                <a:solidFill>
                  <a:schemeClr val="bg1"/>
                </a:solidFill>
              </a:rPr>
              <a:t>130 мм рт.ст. </a:t>
            </a:r>
            <a:r>
              <a:rPr lang="ru-RU" dirty="0">
                <a:solidFill>
                  <a:schemeClr val="bg1"/>
                </a:solidFill>
              </a:rPr>
              <a:t>и/или ОГ на фоне лечения рассмотреть уменьшение интенсивности АГТ</a:t>
            </a:r>
          </a:p>
          <a:p>
            <a:pPr marL="285750" indent="-285750" algn="just">
              <a:buFont typeface="Arial" panose="020B0604020202020204" pitchFamily="34" charset="0"/>
              <a:buChar char="•"/>
            </a:pPr>
            <a:r>
              <a:rPr lang="ru-RU" dirty="0">
                <a:solidFill>
                  <a:schemeClr val="bg1"/>
                </a:solidFill>
              </a:rPr>
              <a:t>Коррекция других состояний/терапии</a:t>
            </a:r>
          </a:p>
        </p:txBody>
      </p:sp>
      <p:cxnSp>
        <p:nvCxnSpPr>
          <p:cNvPr id="16" name="Прямая со стрелкой 15"/>
          <p:cNvCxnSpPr>
            <a:stCxn id="6" idx="2"/>
          </p:cNvCxnSpPr>
          <p:nvPr/>
        </p:nvCxnSpPr>
        <p:spPr>
          <a:xfrm>
            <a:off x="6059996" y="2084342"/>
            <a:ext cx="0" cy="6965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2783632" y="1736048"/>
            <a:ext cx="0" cy="5017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4871864" y="3740525"/>
            <a:ext cx="1152128" cy="11429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6108624" y="3761833"/>
            <a:ext cx="1139504" cy="11216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9120336" y="1868318"/>
            <a:ext cx="0" cy="3694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9" idx="1"/>
          </p:cNvCxnSpPr>
          <p:nvPr/>
        </p:nvCxnSpPr>
        <p:spPr>
          <a:xfrm flipH="1" flipV="1">
            <a:off x="2783632" y="4620028"/>
            <a:ext cx="1116124" cy="8636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V="1">
            <a:off x="7736768" y="5325790"/>
            <a:ext cx="1311560" cy="3349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2942" y="6061206"/>
            <a:ext cx="5863218" cy="369332"/>
          </a:xfrm>
          <a:prstGeom prst="rect">
            <a:avLst/>
          </a:prstGeom>
          <a:noFill/>
        </p:spPr>
        <p:txBody>
          <a:bodyPr wrap="square" rtlCol="0">
            <a:spAutoFit/>
          </a:bodyPr>
          <a:lstStyle/>
          <a:p>
            <a:r>
              <a:rPr lang="ru-RU" dirty="0"/>
              <a:t>*на основании оценки базовой функциональной активности</a:t>
            </a:r>
          </a:p>
        </p:txBody>
      </p:sp>
      <p:sp>
        <p:nvSpPr>
          <p:cNvPr id="34" name="TextBox 33"/>
          <p:cNvSpPr txBox="1"/>
          <p:nvPr/>
        </p:nvSpPr>
        <p:spPr>
          <a:xfrm>
            <a:off x="1595500" y="6468651"/>
            <a:ext cx="9037004" cy="230832"/>
          </a:xfrm>
          <a:prstGeom prst="rect">
            <a:avLst/>
          </a:prstGeom>
          <a:noFill/>
        </p:spPr>
        <p:txBody>
          <a:bodyPr wrap="square" rtlCol="0">
            <a:spAutoFit/>
          </a:bodyPr>
          <a:lstStyle/>
          <a:p>
            <a:r>
              <a:rPr lang="en-US" sz="900" dirty="0" err="1"/>
              <a:t>Benetos</a:t>
            </a:r>
            <a:r>
              <a:rPr lang="en-US" sz="900" dirty="0"/>
              <a:t> A., </a:t>
            </a:r>
            <a:r>
              <a:rPr lang="en-US" sz="900" dirty="0" err="1"/>
              <a:t>Petrovich</a:t>
            </a:r>
            <a:r>
              <a:rPr lang="en-US" sz="900" dirty="0"/>
              <a:t> M..,</a:t>
            </a:r>
            <a:r>
              <a:rPr lang="en-US" sz="900" dirty="0" err="1"/>
              <a:t>Strandberg</a:t>
            </a:r>
            <a:r>
              <a:rPr lang="en-US" sz="900" dirty="0"/>
              <a:t> T. 201</a:t>
            </a:r>
            <a:r>
              <a:rPr lang="ru-RU" sz="900" dirty="0"/>
              <a:t>8 в печати</a:t>
            </a:r>
          </a:p>
        </p:txBody>
      </p:sp>
    </p:spTree>
    <p:extLst>
      <p:ext uri="{BB962C8B-B14F-4D97-AF65-F5344CB8AC3E}">
        <p14:creationId xmlns:p14="http://schemas.microsoft.com/office/powerpoint/2010/main" val="1532958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a:extLst>
              <a:ext uri="{FF2B5EF4-FFF2-40B4-BE49-F238E27FC236}">
                <a16:creationId xmlns:a16="http://schemas.microsoft.com/office/drawing/2014/main" id="{2C79988D-D01D-1C4F-8038-4574CEDFE7D5}"/>
              </a:ext>
            </a:extLst>
          </p:cNvPr>
          <p:cNvSpPr/>
          <p:nvPr/>
        </p:nvSpPr>
        <p:spPr>
          <a:xfrm>
            <a:off x="2612866" y="1884113"/>
            <a:ext cx="1043491" cy="545183"/>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1200" b="1" dirty="0">
                <a:ln w="0">
                  <a:noFill/>
                </a:ln>
                <a:solidFill>
                  <a:schemeClr val="tx1"/>
                </a:solidFill>
                <a:latin typeface="+mj-lt"/>
                <a:ea typeface="DengXian" panose="02010600030101010101" pitchFamily="2" charset="-122"/>
              </a:rPr>
              <a:t>1 таблетка</a:t>
            </a:r>
          </a:p>
        </p:txBody>
      </p:sp>
      <p:sp>
        <p:nvSpPr>
          <p:cNvPr id="11" name="Прямоугольник 10">
            <a:extLst>
              <a:ext uri="{FF2B5EF4-FFF2-40B4-BE49-F238E27FC236}">
                <a16:creationId xmlns:a16="http://schemas.microsoft.com/office/drawing/2014/main" id="{FEE22C32-0AB8-A74B-99CF-75B8C3C4CE2C}"/>
              </a:ext>
            </a:extLst>
          </p:cNvPr>
          <p:cNvSpPr/>
          <p:nvPr/>
        </p:nvSpPr>
        <p:spPr>
          <a:xfrm>
            <a:off x="3791338" y="1947136"/>
            <a:ext cx="1634930" cy="4712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350" b="1" dirty="0">
                <a:solidFill>
                  <a:schemeClr val="tx1"/>
                </a:solidFill>
                <a:latin typeface="+mj-lt"/>
              </a:rPr>
              <a:t>Начальная терапия</a:t>
            </a:r>
          </a:p>
          <a:p>
            <a:pPr algn="ctr"/>
            <a:r>
              <a:rPr lang="ru-RU" sz="1200" dirty="0">
                <a:solidFill>
                  <a:schemeClr val="tx1"/>
                </a:solidFill>
                <a:latin typeface="+mj-lt"/>
              </a:rPr>
              <a:t>Двойная комбинация</a:t>
            </a:r>
          </a:p>
        </p:txBody>
      </p:sp>
      <p:sp>
        <p:nvSpPr>
          <p:cNvPr id="14" name="Скругленный прямоугольник 13">
            <a:extLst>
              <a:ext uri="{FF2B5EF4-FFF2-40B4-BE49-F238E27FC236}">
                <a16:creationId xmlns:a16="http://schemas.microsoft.com/office/drawing/2014/main" id="{4BEFB16B-81A6-604E-B6A7-8BBA11584C2B}"/>
              </a:ext>
            </a:extLst>
          </p:cNvPr>
          <p:cNvSpPr/>
          <p:nvPr/>
        </p:nvSpPr>
        <p:spPr>
          <a:xfrm>
            <a:off x="5584296" y="1870721"/>
            <a:ext cx="2426530" cy="64423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a:solidFill>
                  <a:schemeClr val="tx1"/>
                </a:solidFill>
                <a:latin typeface="+mj-lt"/>
              </a:rPr>
              <a:t>иАПФ</a:t>
            </a:r>
            <a:r>
              <a:rPr lang="ru-RU" sz="1500" b="1" dirty="0">
                <a:solidFill>
                  <a:schemeClr val="tx1"/>
                </a:solidFill>
                <a:latin typeface="+mj-lt"/>
              </a:rPr>
              <a:t> или БРА +                         </a:t>
            </a:r>
            <a:r>
              <a:rPr lang="ru-RU" sz="1500" b="1" dirty="0">
                <a:solidFill>
                  <a:schemeClr val="tx1"/>
                </a:solidFill>
                <a:latin typeface="+mj-lt"/>
              </a:rPr>
              <a:t>АК или ТД</a:t>
            </a:r>
            <a:endParaRPr lang="ru-RU" sz="1500" b="1" dirty="0">
              <a:solidFill>
                <a:schemeClr val="tx1"/>
              </a:solidFill>
              <a:latin typeface="+mj-lt"/>
            </a:endParaRPr>
          </a:p>
        </p:txBody>
      </p:sp>
      <p:sp>
        <p:nvSpPr>
          <p:cNvPr id="19" name="Прямоугольник 18">
            <a:extLst>
              <a:ext uri="{FF2B5EF4-FFF2-40B4-BE49-F238E27FC236}">
                <a16:creationId xmlns:a16="http://schemas.microsoft.com/office/drawing/2014/main" id="{EF658416-59DD-044B-9A22-CD7F030B066A}"/>
              </a:ext>
            </a:extLst>
          </p:cNvPr>
          <p:cNvSpPr/>
          <p:nvPr/>
        </p:nvSpPr>
        <p:spPr>
          <a:xfrm>
            <a:off x="6312024" y="1628800"/>
            <a:ext cx="4317308" cy="2232248"/>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2400" dirty="0">
                <a:solidFill>
                  <a:srgbClr val="FF0000"/>
                </a:solidFill>
                <a:latin typeface="+mj-lt"/>
              </a:rPr>
              <a:t>Рассмотреть монотерапию у пациентов с</a:t>
            </a:r>
            <a:r>
              <a:rPr lang="ru-RU" sz="2400" dirty="0">
                <a:solidFill>
                  <a:srgbClr val="FF0000"/>
                </a:solidFill>
                <a:latin typeface="+mj-lt"/>
              </a:rPr>
              <a:t> </a:t>
            </a:r>
            <a:endParaRPr lang="ru-RU" sz="2400" dirty="0">
              <a:solidFill>
                <a:srgbClr val="FF0000"/>
              </a:solidFill>
              <a:latin typeface="+mj-lt"/>
            </a:endParaRPr>
          </a:p>
          <a:p>
            <a:pPr algn="ctr"/>
            <a:r>
              <a:rPr lang="ru-RU" sz="2400" dirty="0">
                <a:solidFill>
                  <a:srgbClr val="FF0000"/>
                </a:solidFill>
                <a:latin typeface="+mj-lt"/>
              </a:rPr>
              <a:t>АГ1 </a:t>
            </a:r>
            <a:r>
              <a:rPr lang="ru-RU" sz="2400" dirty="0">
                <a:solidFill>
                  <a:srgbClr val="FF0000"/>
                </a:solidFill>
                <a:latin typeface="+mj-lt"/>
              </a:rPr>
              <a:t>степени низкого </a:t>
            </a:r>
            <a:r>
              <a:rPr lang="ru-RU" sz="2400" dirty="0">
                <a:solidFill>
                  <a:srgbClr val="FF0000"/>
                </a:solidFill>
                <a:latin typeface="+mj-lt"/>
              </a:rPr>
              <a:t>риска</a:t>
            </a:r>
            <a:r>
              <a:rPr lang="ru-RU" sz="2400" dirty="0">
                <a:solidFill>
                  <a:srgbClr val="FF0000"/>
                </a:solidFill>
                <a:latin typeface="+mj-lt"/>
              </a:rPr>
              <a:t>, </a:t>
            </a:r>
          </a:p>
          <a:p>
            <a:pPr algn="ctr"/>
            <a:r>
              <a:rPr lang="ru-RU" sz="2400" b="1" u="sng" dirty="0">
                <a:solidFill>
                  <a:srgbClr val="FF0000"/>
                </a:solidFill>
                <a:latin typeface="+mj-lt"/>
              </a:rPr>
              <a:t>или </a:t>
            </a:r>
            <a:r>
              <a:rPr lang="ru-RU" sz="2400" dirty="0">
                <a:solidFill>
                  <a:srgbClr val="FF0000"/>
                </a:solidFill>
                <a:latin typeface="+mj-lt"/>
              </a:rPr>
              <a:t>у очень пожилых (</a:t>
            </a:r>
            <a:r>
              <a:rPr lang="en-US" sz="2400" u="sng" dirty="0">
                <a:solidFill>
                  <a:srgbClr val="FF0000"/>
                </a:solidFill>
                <a:latin typeface="+mj-lt"/>
              </a:rPr>
              <a:t>&gt;</a:t>
            </a:r>
            <a:r>
              <a:rPr lang="en-US" sz="2400" dirty="0">
                <a:solidFill>
                  <a:srgbClr val="FF0000"/>
                </a:solidFill>
                <a:latin typeface="+mj-lt"/>
              </a:rPr>
              <a:t>80 </a:t>
            </a:r>
            <a:r>
              <a:rPr lang="ru-RU" sz="2400" dirty="0">
                <a:solidFill>
                  <a:srgbClr val="FF0000"/>
                </a:solidFill>
                <a:latin typeface="+mj-lt"/>
              </a:rPr>
              <a:t>лет</a:t>
            </a:r>
            <a:r>
              <a:rPr lang="ru-RU" sz="2400" dirty="0">
                <a:solidFill>
                  <a:srgbClr val="FF0000"/>
                </a:solidFill>
                <a:latin typeface="+mj-lt"/>
              </a:rPr>
              <a:t>)</a:t>
            </a:r>
          </a:p>
          <a:p>
            <a:pPr algn="ctr"/>
            <a:r>
              <a:rPr lang="ru-RU" sz="2400" dirty="0">
                <a:solidFill>
                  <a:srgbClr val="FF0000"/>
                </a:solidFill>
                <a:latin typeface="+mj-lt"/>
              </a:rPr>
              <a:t> </a:t>
            </a:r>
            <a:r>
              <a:rPr lang="ru-RU" sz="2400" b="1" u="sng" dirty="0">
                <a:solidFill>
                  <a:srgbClr val="FF0000"/>
                </a:solidFill>
                <a:latin typeface="+mj-lt"/>
              </a:rPr>
              <a:t>или</a:t>
            </a:r>
            <a:r>
              <a:rPr lang="ru-RU" sz="2400" dirty="0">
                <a:solidFill>
                  <a:srgbClr val="FF0000"/>
                </a:solidFill>
                <a:latin typeface="+mj-lt"/>
              </a:rPr>
              <a:t> </a:t>
            </a:r>
            <a:r>
              <a:rPr lang="ru-RU" sz="2400" dirty="0">
                <a:solidFill>
                  <a:srgbClr val="FF0000"/>
                </a:solidFill>
                <a:latin typeface="+mj-lt"/>
              </a:rPr>
              <a:t>пациентов со старческой астенией</a:t>
            </a:r>
            <a:endParaRPr lang="ru-RU" sz="2400" dirty="0">
              <a:solidFill>
                <a:srgbClr val="FF0000"/>
              </a:solidFill>
              <a:latin typeface="+mj-lt"/>
            </a:endParaRPr>
          </a:p>
        </p:txBody>
      </p:sp>
      <p:sp>
        <p:nvSpPr>
          <p:cNvPr id="23" name="TextBox 22">
            <a:extLst>
              <a:ext uri="{FF2B5EF4-FFF2-40B4-BE49-F238E27FC236}">
                <a16:creationId xmlns:a16="http://schemas.microsoft.com/office/drawing/2014/main" id="{8CA10CC9-F532-FA47-B47F-F7BCFF05182D}"/>
              </a:ext>
            </a:extLst>
          </p:cNvPr>
          <p:cNvSpPr txBox="1"/>
          <p:nvPr/>
        </p:nvSpPr>
        <p:spPr>
          <a:xfrm>
            <a:off x="7257345" y="6518898"/>
            <a:ext cx="4842654" cy="230832"/>
          </a:xfrm>
          <a:prstGeom prst="rect">
            <a:avLst/>
          </a:prstGeom>
          <a:noFill/>
        </p:spPr>
        <p:txBody>
          <a:bodyPr wrap="square" rtlCol="0">
            <a:spAutoFit/>
          </a:bodyPr>
          <a:lstStyle/>
          <a:p>
            <a:pPr algn="r"/>
            <a:r>
              <a:rPr lang="en" sz="900" dirty="0">
                <a:latin typeface="+mj-lt"/>
                <a:ea typeface="Open Sans Condensed Light" panose="020B0306030504020204" pitchFamily="34" charset="0"/>
                <a:cs typeface="Open Sans Condensed Light" panose="020B0306030504020204" pitchFamily="34" charset="0"/>
              </a:rPr>
              <a:t>2018 ESC/ESH Guidelines for the management of arterial hypertension. </a:t>
            </a:r>
            <a:r>
              <a:rPr lang="en" sz="900" dirty="0" err="1">
                <a:latin typeface="+mj-lt"/>
                <a:ea typeface="Open Sans Condensed Light" panose="020B0306030504020204" pitchFamily="34" charset="0"/>
                <a:cs typeface="Open Sans Condensed Light" panose="020B0306030504020204" pitchFamily="34" charset="0"/>
              </a:rPr>
              <a:t>Eur</a:t>
            </a:r>
            <a:r>
              <a:rPr lang="en" sz="900" dirty="0">
                <a:latin typeface="+mj-lt"/>
                <a:ea typeface="Open Sans Condensed Light" panose="020B0306030504020204" pitchFamily="34" charset="0"/>
                <a:cs typeface="Open Sans Condensed Light" panose="020B0306030504020204" pitchFamily="34" charset="0"/>
              </a:rPr>
              <a:t> Heart J 2018. 39(33):3021-3104</a:t>
            </a:r>
          </a:p>
        </p:txBody>
      </p:sp>
      <p:sp>
        <p:nvSpPr>
          <p:cNvPr id="9" name="Заголовок 1">
            <a:extLst>
              <a:ext uri="{FF2B5EF4-FFF2-40B4-BE49-F238E27FC236}">
                <a16:creationId xmlns:a16="http://schemas.microsoft.com/office/drawing/2014/main" id="{790F2477-D3D3-B640-A156-9E03DA9ECBC5}"/>
              </a:ext>
            </a:extLst>
          </p:cNvPr>
          <p:cNvSpPr txBox="1">
            <a:spLocks/>
          </p:cNvSpPr>
          <p:nvPr/>
        </p:nvSpPr>
        <p:spPr>
          <a:xfrm>
            <a:off x="2972794" y="332657"/>
            <a:ext cx="6364429" cy="532535"/>
          </a:xfrm>
          <a:prstGeom prst="rect">
            <a:avLst/>
          </a:prstGeom>
        </p:spPr>
        <p:txBody>
          <a:bodyPr vert="horz" lIns="68580" tIns="34290" rIns="68580" bIns="34290" rtlCol="0" anchor="ctr">
            <a:normAutofit/>
          </a:bodyPr>
          <a:lstStyle>
            <a:lvl1pPr algn="ctr">
              <a:lnSpc>
                <a:spcPct val="90000"/>
              </a:lnSpc>
              <a:spcBef>
                <a:spcPct val="0"/>
              </a:spcBef>
              <a:buNone/>
              <a:defRPr sz="3600" b="1">
                <a:solidFill>
                  <a:srgbClr val="0070C0"/>
                </a:solidFill>
              </a:defRPr>
            </a:lvl1pPr>
          </a:lstStyle>
          <a:p>
            <a:r>
              <a:rPr lang="ru-RU" sz="3200" dirty="0"/>
              <a:t>Лечение неосложненной АГ</a:t>
            </a:r>
          </a:p>
        </p:txBody>
      </p:sp>
    </p:spTree>
    <p:extLst>
      <p:ext uri="{BB962C8B-B14F-4D97-AF65-F5344CB8AC3E}">
        <p14:creationId xmlns:p14="http://schemas.microsoft.com/office/powerpoint/2010/main" val="1622155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0F2477-D3D3-B640-A156-9E03DA9ECBC5}"/>
              </a:ext>
            </a:extLst>
          </p:cNvPr>
          <p:cNvSpPr txBox="1">
            <a:spLocks/>
          </p:cNvSpPr>
          <p:nvPr/>
        </p:nvSpPr>
        <p:spPr>
          <a:xfrm>
            <a:off x="3051602" y="427885"/>
            <a:ext cx="6364429" cy="532535"/>
          </a:xfrm>
          <a:prstGeom prst="rect">
            <a:avLst/>
          </a:prstGeom>
        </p:spPr>
        <p:txBody>
          <a:bodyPr vert="horz" lIns="68580" tIns="34290" rIns="68580" bIns="34290" rtlCol="0" anchor="ctr">
            <a:normAutofit/>
          </a:bodyPr>
          <a:lstStyle>
            <a:lvl1pPr algn="ctr">
              <a:lnSpc>
                <a:spcPct val="90000"/>
              </a:lnSpc>
              <a:spcBef>
                <a:spcPct val="0"/>
              </a:spcBef>
              <a:buNone/>
              <a:defRPr sz="3600" b="1">
                <a:solidFill>
                  <a:srgbClr val="0070C0"/>
                </a:solidFill>
              </a:defRPr>
            </a:lvl1pPr>
          </a:lstStyle>
          <a:p>
            <a:r>
              <a:rPr lang="ru-RU" sz="3200" dirty="0"/>
              <a:t>Лечение неосложненной АГ</a:t>
            </a:r>
          </a:p>
        </p:txBody>
      </p:sp>
      <p:sp>
        <p:nvSpPr>
          <p:cNvPr id="7" name="Овал 6">
            <a:extLst>
              <a:ext uri="{FF2B5EF4-FFF2-40B4-BE49-F238E27FC236}">
                <a16:creationId xmlns:a16="http://schemas.microsoft.com/office/drawing/2014/main" id="{2C79988D-D01D-1C4F-8038-4574CEDFE7D5}"/>
              </a:ext>
            </a:extLst>
          </p:cNvPr>
          <p:cNvSpPr/>
          <p:nvPr/>
        </p:nvSpPr>
        <p:spPr>
          <a:xfrm>
            <a:off x="2612866" y="1884113"/>
            <a:ext cx="1043491" cy="545183"/>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1200" b="1" dirty="0">
                <a:ln w="0">
                  <a:noFill/>
                </a:ln>
                <a:solidFill>
                  <a:schemeClr val="tx1"/>
                </a:solidFill>
                <a:latin typeface="+mj-lt"/>
                <a:ea typeface="DengXian" panose="02010600030101010101" pitchFamily="2" charset="-122"/>
              </a:rPr>
              <a:t>1 таблетка</a:t>
            </a:r>
          </a:p>
        </p:txBody>
      </p:sp>
      <p:sp>
        <p:nvSpPr>
          <p:cNvPr id="8" name="Овал 7">
            <a:extLst>
              <a:ext uri="{FF2B5EF4-FFF2-40B4-BE49-F238E27FC236}">
                <a16:creationId xmlns:a16="http://schemas.microsoft.com/office/drawing/2014/main" id="{40C55E91-A191-D54B-95AE-393C49F2E37E}"/>
              </a:ext>
            </a:extLst>
          </p:cNvPr>
          <p:cNvSpPr/>
          <p:nvPr/>
        </p:nvSpPr>
        <p:spPr>
          <a:xfrm>
            <a:off x="2605868" y="2709446"/>
            <a:ext cx="1043491" cy="54518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1200" b="1" dirty="0">
                <a:ln w="0">
                  <a:noFill/>
                </a:ln>
                <a:solidFill>
                  <a:schemeClr val="tx1"/>
                </a:solidFill>
                <a:latin typeface="+mj-lt"/>
                <a:ea typeface="DengXian" panose="02010600030101010101" pitchFamily="2" charset="-122"/>
              </a:rPr>
              <a:t>1 таблетка</a:t>
            </a:r>
          </a:p>
        </p:txBody>
      </p:sp>
      <p:sp>
        <p:nvSpPr>
          <p:cNvPr id="9" name="Овал 8">
            <a:extLst>
              <a:ext uri="{FF2B5EF4-FFF2-40B4-BE49-F238E27FC236}">
                <a16:creationId xmlns:a16="http://schemas.microsoft.com/office/drawing/2014/main" id="{3C66AE2D-28F7-E940-AEBE-6D4712151EB5}"/>
              </a:ext>
            </a:extLst>
          </p:cNvPr>
          <p:cNvSpPr/>
          <p:nvPr/>
        </p:nvSpPr>
        <p:spPr>
          <a:xfrm>
            <a:off x="2520131" y="3418198"/>
            <a:ext cx="1043491" cy="54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1200" b="1" dirty="0">
                <a:ln w="0">
                  <a:noFill/>
                </a:ln>
                <a:solidFill>
                  <a:schemeClr val="tx1"/>
                </a:solidFill>
                <a:latin typeface="+mj-lt"/>
                <a:ea typeface="DengXian" panose="02010600030101010101" pitchFamily="2" charset="-122"/>
              </a:rPr>
              <a:t>1 таблетка</a:t>
            </a:r>
          </a:p>
        </p:txBody>
      </p:sp>
      <p:sp>
        <p:nvSpPr>
          <p:cNvPr id="10" name="Овал 9">
            <a:extLst>
              <a:ext uri="{FF2B5EF4-FFF2-40B4-BE49-F238E27FC236}">
                <a16:creationId xmlns:a16="http://schemas.microsoft.com/office/drawing/2014/main" id="{67F1EDB6-5531-6B4B-8CD0-8AA1C17F7548}"/>
              </a:ext>
            </a:extLst>
          </p:cNvPr>
          <p:cNvSpPr/>
          <p:nvPr/>
        </p:nvSpPr>
        <p:spPr>
          <a:xfrm>
            <a:off x="2675847" y="3497453"/>
            <a:ext cx="1043491" cy="54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1200" b="1" dirty="0">
                <a:ln w="0">
                  <a:noFill/>
                </a:ln>
                <a:solidFill>
                  <a:schemeClr val="bg1"/>
                </a:solidFill>
                <a:effectLst>
                  <a:outerShdw blurRad="38100" dist="19050" dir="2700000" algn="tl" rotWithShape="0">
                    <a:schemeClr val="dk1">
                      <a:alpha val="40000"/>
                    </a:schemeClr>
                  </a:outerShdw>
                </a:effectLst>
                <a:latin typeface="+mj-lt"/>
                <a:ea typeface="DengXian" panose="02010600030101010101" pitchFamily="2" charset="-122"/>
              </a:rPr>
              <a:t>2 таблетки</a:t>
            </a:r>
          </a:p>
        </p:txBody>
      </p:sp>
      <p:sp>
        <p:nvSpPr>
          <p:cNvPr id="11" name="Прямоугольник 10">
            <a:extLst>
              <a:ext uri="{FF2B5EF4-FFF2-40B4-BE49-F238E27FC236}">
                <a16:creationId xmlns:a16="http://schemas.microsoft.com/office/drawing/2014/main" id="{FEE22C32-0AB8-A74B-99CF-75B8C3C4CE2C}"/>
              </a:ext>
            </a:extLst>
          </p:cNvPr>
          <p:cNvSpPr/>
          <p:nvPr/>
        </p:nvSpPr>
        <p:spPr>
          <a:xfrm>
            <a:off x="3791338" y="1947136"/>
            <a:ext cx="1634930" cy="4712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350" b="1" dirty="0">
                <a:solidFill>
                  <a:schemeClr val="tx1"/>
                </a:solidFill>
                <a:latin typeface="+mj-lt"/>
              </a:rPr>
              <a:t>Начальная терапия</a:t>
            </a:r>
          </a:p>
          <a:p>
            <a:pPr algn="ctr"/>
            <a:r>
              <a:rPr lang="ru-RU" sz="1200" dirty="0">
                <a:solidFill>
                  <a:schemeClr val="tx1"/>
                </a:solidFill>
                <a:latin typeface="+mj-lt"/>
              </a:rPr>
              <a:t>Двойная комбинация</a:t>
            </a:r>
          </a:p>
        </p:txBody>
      </p:sp>
      <p:sp>
        <p:nvSpPr>
          <p:cNvPr id="12" name="Прямоугольник 11">
            <a:extLst>
              <a:ext uri="{FF2B5EF4-FFF2-40B4-BE49-F238E27FC236}">
                <a16:creationId xmlns:a16="http://schemas.microsoft.com/office/drawing/2014/main" id="{CBC40551-4DAD-6B48-AE16-714F36C5F36D}"/>
              </a:ext>
            </a:extLst>
          </p:cNvPr>
          <p:cNvSpPr/>
          <p:nvPr/>
        </p:nvSpPr>
        <p:spPr>
          <a:xfrm>
            <a:off x="3812332" y="2765656"/>
            <a:ext cx="1613936" cy="4712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500" b="1" dirty="0">
                <a:solidFill>
                  <a:schemeClr val="tx1"/>
                </a:solidFill>
                <a:latin typeface="+mj-lt"/>
              </a:rPr>
              <a:t>Шаг 2</a:t>
            </a:r>
          </a:p>
          <a:p>
            <a:pPr algn="ctr"/>
            <a:r>
              <a:rPr lang="ru-RU" sz="1200" dirty="0">
                <a:solidFill>
                  <a:schemeClr val="tx1"/>
                </a:solidFill>
                <a:latin typeface="+mj-lt"/>
              </a:rPr>
              <a:t>Тройная комбинация</a:t>
            </a:r>
          </a:p>
        </p:txBody>
      </p:sp>
      <p:sp>
        <p:nvSpPr>
          <p:cNvPr id="13" name="Прямоугольник 12">
            <a:extLst>
              <a:ext uri="{FF2B5EF4-FFF2-40B4-BE49-F238E27FC236}">
                <a16:creationId xmlns:a16="http://schemas.microsoft.com/office/drawing/2014/main" id="{12D51032-AAD4-3744-B0BC-FD1237A1409D}"/>
              </a:ext>
            </a:extLst>
          </p:cNvPr>
          <p:cNvSpPr/>
          <p:nvPr/>
        </p:nvSpPr>
        <p:spPr>
          <a:xfrm>
            <a:off x="3826329" y="3501292"/>
            <a:ext cx="1599940" cy="7779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500" b="1" dirty="0">
                <a:solidFill>
                  <a:schemeClr val="tx1"/>
                </a:solidFill>
                <a:latin typeface="+mj-lt"/>
              </a:rPr>
              <a:t>Шаг 3</a:t>
            </a:r>
          </a:p>
          <a:p>
            <a:pPr algn="ctr"/>
            <a:r>
              <a:rPr lang="ru-RU" sz="1200" dirty="0">
                <a:solidFill>
                  <a:schemeClr val="tx1"/>
                </a:solidFill>
                <a:latin typeface="+mj-lt"/>
              </a:rPr>
              <a:t>Тройная комбинация + </a:t>
            </a:r>
            <a:r>
              <a:rPr lang="ru-RU" sz="1200" dirty="0" err="1">
                <a:solidFill>
                  <a:schemeClr val="tx1"/>
                </a:solidFill>
                <a:latin typeface="+mj-lt"/>
              </a:rPr>
              <a:t>спиронолактон</a:t>
            </a:r>
            <a:r>
              <a:rPr lang="ru-RU" sz="1200" dirty="0">
                <a:solidFill>
                  <a:schemeClr val="tx1"/>
                </a:solidFill>
                <a:latin typeface="+mj-lt"/>
              </a:rPr>
              <a:t> или другой препарат</a:t>
            </a:r>
          </a:p>
        </p:txBody>
      </p:sp>
      <p:sp>
        <p:nvSpPr>
          <p:cNvPr id="14" name="Скругленный прямоугольник 13">
            <a:extLst>
              <a:ext uri="{FF2B5EF4-FFF2-40B4-BE49-F238E27FC236}">
                <a16:creationId xmlns:a16="http://schemas.microsoft.com/office/drawing/2014/main" id="{4BEFB16B-81A6-604E-B6A7-8BBA11584C2B}"/>
              </a:ext>
            </a:extLst>
          </p:cNvPr>
          <p:cNvSpPr/>
          <p:nvPr/>
        </p:nvSpPr>
        <p:spPr>
          <a:xfrm>
            <a:off x="5584296" y="1870721"/>
            <a:ext cx="2426530" cy="64423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a:solidFill>
                  <a:schemeClr val="tx1"/>
                </a:solidFill>
                <a:latin typeface="+mj-lt"/>
              </a:rPr>
              <a:t>иАПФ</a:t>
            </a:r>
            <a:r>
              <a:rPr lang="ru-RU" sz="1500" b="1" dirty="0">
                <a:solidFill>
                  <a:schemeClr val="tx1"/>
                </a:solidFill>
                <a:latin typeface="+mj-lt"/>
              </a:rPr>
              <a:t> или БРА +                         </a:t>
            </a:r>
            <a:r>
              <a:rPr lang="ru-RU" sz="1500" b="1" dirty="0">
                <a:solidFill>
                  <a:schemeClr val="tx1"/>
                </a:solidFill>
                <a:latin typeface="+mj-lt"/>
              </a:rPr>
              <a:t>АК  или ТД </a:t>
            </a:r>
            <a:endParaRPr lang="ru-RU" sz="1500" b="1" dirty="0">
              <a:solidFill>
                <a:schemeClr val="tx1"/>
              </a:solidFill>
              <a:latin typeface="+mj-lt"/>
            </a:endParaRPr>
          </a:p>
        </p:txBody>
      </p:sp>
      <p:sp>
        <p:nvSpPr>
          <p:cNvPr id="15" name="Скругленный прямоугольник 14">
            <a:extLst>
              <a:ext uri="{FF2B5EF4-FFF2-40B4-BE49-F238E27FC236}">
                <a16:creationId xmlns:a16="http://schemas.microsoft.com/office/drawing/2014/main" id="{23260606-182B-C441-92FD-F6DB5F90B914}"/>
              </a:ext>
            </a:extLst>
          </p:cNvPr>
          <p:cNvSpPr/>
          <p:nvPr/>
        </p:nvSpPr>
        <p:spPr>
          <a:xfrm>
            <a:off x="5584296" y="2672685"/>
            <a:ext cx="2426530" cy="64423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a:solidFill>
                  <a:schemeClr val="tx1"/>
                </a:solidFill>
                <a:latin typeface="+mj-lt"/>
              </a:rPr>
              <a:t>иАПФ</a:t>
            </a:r>
            <a:r>
              <a:rPr lang="ru-RU" sz="1500" b="1" dirty="0">
                <a:solidFill>
                  <a:schemeClr val="tx1"/>
                </a:solidFill>
                <a:latin typeface="+mj-lt"/>
              </a:rPr>
              <a:t> или БРА + </a:t>
            </a:r>
            <a:r>
              <a:rPr lang="ru-RU" sz="1500" b="1" dirty="0">
                <a:solidFill>
                  <a:schemeClr val="tx1"/>
                </a:solidFill>
                <a:latin typeface="+mj-lt"/>
              </a:rPr>
              <a:t>АК + </a:t>
            </a:r>
            <a:endParaRPr lang="ru-RU" sz="1500" b="1" dirty="0">
              <a:solidFill>
                <a:schemeClr val="tx1"/>
              </a:solidFill>
              <a:latin typeface="+mj-lt"/>
            </a:endParaRPr>
          </a:p>
          <a:p>
            <a:pPr algn="ctr"/>
            <a:r>
              <a:rPr lang="ru-RU" sz="1500" b="1" dirty="0">
                <a:solidFill>
                  <a:schemeClr val="tx1"/>
                </a:solidFill>
                <a:latin typeface="+mj-lt"/>
              </a:rPr>
              <a:t>ТД</a:t>
            </a:r>
            <a:endParaRPr lang="ru-RU" sz="1500" b="1" dirty="0">
              <a:solidFill>
                <a:schemeClr val="tx1"/>
              </a:solidFill>
              <a:latin typeface="+mj-lt"/>
            </a:endParaRPr>
          </a:p>
        </p:txBody>
      </p:sp>
      <p:sp>
        <p:nvSpPr>
          <p:cNvPr id="16" name="Скругленный прямоугольник 15">
            <a:extLst>
              <a:ext uri="{FF2B5EF4-FFF2-40B4-BE49-F238E27FC236}">
                <a16:creationId xmlns:a16="http://schemas.microsoft.com/office/drawing/2014/main" id="{D817CE8E-86C8-D54A-B407-ED13C378ACA8}"/>
              </a:ext>
            </a:extLst>
          </p:cNvPr>
          <p:cNvSpPr/>
          <p:nvPr/>
        </p:nvSpPr>
        <p:spPr>
          <a:xfrm>
            <a:off x="5590264" y="3478498"/>
            <a:ext cx="2502206" cy="7506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chemeClr val="tx1"/>
                </a:solidFill>
                <a:latin typeface="+mj-lt"/>
              </a:rPr>
              <a:t>Резистентная АГ</a:t>
            </a:r>
          </a:p>
          <a:p>
            <a:pPr algn="ctr"/>
            <a:r>
              <a:rPr lang="ru-RU" sz="1200" dirty="0">
                <a:solidFill>
                  <a:schemeClr val="tx1"/>
                </a:solidFill>
                <a:latin typeface="+mj-lt"/>
              </a:rPr>
              <a:t>Добавить </a:t>
            </a:r>
            <a:r>
              <a:rPr lang="ru-RU" sz="1200" dirty="0" err="1">
                <a:solidFill>
                  <a:schemeClr val="tx1"/>
                </a:solidFill>
                <a:latin typeface="+mj-lt"/>
              </a:rPr>
              <a:t>спиронолактон</a:t>
            </a:r>
            <a:r>
              <a:rPr lang="ru-RU" sz="1200" dirty="0">
                <a:solidFill>
                  <a:schemeClr val="tx1"/>
                </a:solidFill>
                <a:latin typeface="+mj-lt"/>
              </a:rPr>
              <a:t> (25-50 мг 1 р/</a:t>
            </a:r>
            <a:r>
              <a:rPr lang="ru-RU" sz="1200" dirty="0" err="1">
                <a:solidFill>
                  <a:schemeClr val="tx1"/>
                </a:solidFill>
                <a:latin typeface="+mj-lt"/>
              </a:rPr>
              <a:t>сут</a:t>
            </a:r>
            <a:r>
              <a:rPr lang="ru-RU" sz="1200" dirty="0">
                <a:solidFill>
                  <a:schemeClr val="tx1"/>
                </a:solidFill>
                <a:latin typeface="+mj-lt"/>
              </a:rPr>
              <a:t>) или другой диуретик, альфа-блокатор или </a:t>
            </a:r>
            <a:r>
              <a:rPr lang="ru-RU" sz="1200" dirty="0">
                <a:solidFill>
                  <a:schemeClr val="tx1"/>
                </a:solidFill>
                <a:latin typeface="+mj-lt"/>
              </a:rPr>
              <a:t>ББ </a:t>
            </a:r>
            <a:endParaRPr lang="ru-RU" sz="1500" dirty="0">
              <a:solidFill>
                <a:schemeClr val="tx1"/>
              </a:solidFill>
              <a:latin typeface="+mj-lt"/>
            </a:endParaRPr>
          </a:p>
        </p:txBody>
      </p:sp>
      <p:sp>
        <p:nvSpPr>
          <p:cNvPr id="17" name="Стрелка вниз 16">
            <a:extLst>
              <a:ext uri="{FF2B5EF4-FFF2-40B4-BE49-F238E27FC236}">
                <a16:creationId xmlns:a16="http://schemas.microsoft.com/office/drawing/2014/main" id="{8CD86940-D52A-E642-9864-BF536290F594}"/>
              </a:ext>
            </a:extLst>
          </p:cNvPr>
          <p:cNvSpPr/>
          <p:nvPr/>
        </p:nvSpPr>
        <p:spPr>
          <a:xfrm>
            <a:off x="6670614" y="2468376"/>
            <a:ext cx="298140" cy="194685"/>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00">
              <a:latin typeface="+mj-lt"/>
            </a:endParaRPr>
          </a:p>
        </p:txBody>
      </p:sp>
      <p:sp>
        <p:nvSpPr>
          <p:cNvPr id="18" name="Стрелка вниз 17">
            <a:extLst>
              <a:ext uri="{FF2B5EF4-FFF2-40B4-BE49-F238E27FC236}">
                <a16:creationId xmlns:a16="http://schemas.microsoft.com/office/drawing/2014/main" id="{CCC631CB-9F21-5F46-BC10-F0C049FBF295}"/>
              </a:ext>
            </a:extLst>
          </p:cNvPr>
          <p:cNvSpPr/>
          <p:nvPr/>
        </p:nvSpPr>
        <p:spPr>
          <a:xfrm>
            <a:off x="6670614" y="3274189"/>
            <a:ext cx="298140" cy="194685"/>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00">
              <a:latin typeface="+mj-lt"/>
            </a:endParaRPr>
          </a:p>
        </p:txBody>
      </p:sp>
      <p:sp>
        <p:nvSpPr>
          <p:cNvPr id="19" name="Прямоугольник 18">
            <a:extLst>
              <a:ext uri="{FF2B5EF4-FFF2-40B4-BE49-F238E27FC236}">
                <a16:creationId xmlns:a16="http://schemas.microsoft.com/office/drawing/2014/main" id="{EF658416-59DD-044B-9A22-CD7F030B066A}"/>
              </a:ext>
            </a:extLst>
          </p:cNvPr>
          <p:cNvSpPr/>
          <p:nvPr/>
        </p:nvSpPr>
        <p:spPr>
          <a:xfrm>
            <a:off x="8067092" y="1870721"/>
            <a:ext cx="2540260" cy="645047"/>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050" dirty="0">
                <a:solidFill>
                  <a:schemeClr val="tx1"/>
                </a:solidFill>
                <a:latin typeface="+mj-lt"/>
              </a:rPr>
              <a:t>Рассмотреть монотерапию у пациентов низкого риска, 1 степени АГ, или у очень пожилых (</a:t>
            </a:r>
            <a:r>
              <a:rPr lang="en-US" sz="1050" dirty="0">
                <a:solidFill>
                  <a:schemeClr val="tx1"/>
                </a:solidFill>
                <a:latin typeface="+mj-lt"/>
              </a:rPr>
              <a:t>&gt;80 </a:t>
            </a:r>
            <a:r>
              <a:rPr lang="ru-RU" sz="1050" dirty="0">
                <a:solidFill>
                  <a:schemeClr val="tx1"/>
                </a:solidFill>
                <a:latin typeface="+mj-lt"/>
              </a:rPr>
              <a:t>лет) или «хрупких» пациентов, </a:t>
            </a:r>
          </a:p>
        </p:txBody>
      </p:sp>
      <p:sp>
        <p:nvSpPr>
          <p:cNvPr id="20" name="Прямоугольник 19">
            <a:extLst>
              <a:ext uri="{FF2B5EF4-FFF2-40B4-BE49-F238E27FC236}">
                <a16:creationId xmlns:a16="http://schemas.microsoft.com/office/drawing/2014/main" id="{F7D73644-71B6-6F4A-967A-6262E9BFF880}"/>
              </a:ext>
            </a:extLst>
          </p:cNvPr>
          <p:cNvSpPr/>
          <p:nvPr/>
        </p:nvSpPr>
        <p:spPr>
          <a:xfrm>
            <a:off x="8165356" y="3481486"/>
            <a:ext cx="2421003" cy="696033"/>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050" dirty="0">
                <a:solidFill>
                  <a:schemeClr val="tx1"/>
                </a:solidFill>
                <a:latin typeface="+mj-lt"/>
              </a:rPr>
              <a:t>Рассмотреть возможность направления пациента к специалисту по АГ для дальнейшего обследования</a:t>
            </a:r>
          </a:p>
        </p:txBody>
      </p:sp>
      <p:graphicFrame>
        <p:nvGraphicFramePr>
          <p:cNvPr id="6" name="Объект 5"/>
          <p:cNvGraphicFramePr>
            <a:graphicFrameLocks noChangeAspect="1"/>
          </p:cNvGraphicFramePr>
          <p:nvPr>
            <p:extLst/>
          </p:nvPr>
        </p:nvGraphicFramePr>
        <p:xfrm>
          <a:off x="12673901" y="1463157"/>
          <a:ext cx="4880372" cy="2543175"/>
        </p:xfrm>
        <a:graphic>
          <a:graphicData uri="http://schemas.openxmlformats.org/presentationml/2006/ole">
            <mc:AlternateContent xmlns:mc="http://schemas.openxmlformats.org/markup-compatibility/2006">
              <mc:Choice xmlns:v="urn:schemas-microsoft-com:vml" Requires="v">
                <p:oleObj spid="_x0000_s19460" name="Точечный рисунок" r:id="rId4" imgW="6507360" imgH="3390840" progId="Paint.Picture">
                  <p:embed/>
                </p:oleObj>
              </mc:Choice>
              <mc:Fallback>
                <p:oleObj name="Точечный рисунок" r:id="rId4" imgW="6507360" imgH="3390840" progId="Paint.Picture">
                  <p:embed/>
                  <p:pic>
                    <p:nvPicPr>
                      <p:cNvPr id="6" name="Объект 5"/>
                      <p:cNvPicPr/>
                      <p:nvPr/>
                    </p:nvPicPr>
                    <p:blipFill>
                      <a:blip r:embed="rId5"/>
                      <a:stretch>
                        <a:fillRect/>
                      </a:stretch>
                    </p:blipFill>
                    <p:spPr>
                      <a:xfrm>
                        <a:off x="12673901" y="1463157"/>
                        <a:ext cx="4880372" cy="2543175"/>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8CA10CC9-F532-FA47-B47F-F7BCFF05182D}"/>
              </a:ext>
            </a:extLst>
          </p:cNvPr>
          <p:cNvSpPr txBox="1"/>
          <p:nvPr/>
        </p:nvSpPr>
        <p:spPr>
          <a:xfrm>
            <a:off x="5559626" y="6423062"/>
            <a:ext cx="4842654" cy="230832"/>
          </a:xfrm>
          <a:prstGeom prst="rect">
            <a:avLst/>
          </a:prstGeom>
          <a:noFill/>
        </p:spPr>
        <p:txBody>
          <a:bodyPr wrap="square" rtlCol="0">
            <a:spAutoFit/>
          </a:bodyPr>
          <a:lstStyle/>
          <a:p>
            <a:pPr algn="r"/>
            <a:r>
              <a:rPr lang="en" sz="900" dirty="0">
                <a:latin typeface="+mj-lt"/>
                <a:ea typeface="Open Sans Condensed Light" panose="020B0306030504020204" pitchFamily="34" charset="0"/>
                <a:cs typeface="Open Sans Condensed Light" panose="020B0306030504020204" pitchFamily="34" charset="0"/>
              </a:rPr>
              <a:t>2018 ESC/ESH Guidelines for the management of arterial hypertension. </a:t>
            </a:r>
            <a:r>
              <a:rPr lang="en" sz="900" dirty="0" err="1">
                <a:latin typeface="+mj-lt"/>
                <a:ea typeface="Open Sans Condensed Light" panose="020B0306030504020204" pitchFamily="34" charset="0"/>
                <a:cs typeface="Open Sans Condensed Light" panose="020B0306030504020204" pitchFamily="34" charset="0"/>
              </a:rPr>
              <a:t>Eur</a:t>
            </a:r>
            <a:r>
              <a:rPr lang="en" sz="900" dirty="0">
                <a:latin typeface="+mj-lt"/>
                <a:ea typeface="Open Sans Condensed Light" panose="020B0306030504020204" pitchFamily="34" charset="0"/>
                <a:cs typeface="Open Sans Condensed Light" panose="020B0306030504020204" pitchFamily="34" charset="0"/>
              </a:rPr>
              <a:t> Heart J 2018. 39(33):3021-3104</a:t>
            </a:r>
          </a:p>
        </p:txBody>
      </p:sp>
      <p:sp>
        <p:nvSpPr>
          <p:cNvPr id="21" name="Прямоугольник 20">
            <a:extLst>
              <a:ext uri="{FF2B5EF4-FFF2-40B4-BE49-F238E27FC236}">
                <a16:creationId xmlns:a16="http://schemas.microsoft.com/office/drawing/2014/main" id="{24FA7046-6508-1045-ADF5-5FE2B02A6FAC}"/>
              </a:ext>
            </a:extLst>
          </p:cNvPr>
          <p:cNvSpPr/>
          <p:nvPr/>
        </p:nvSpPr>
        <p:spPr>
          <a:xfrm>
            <a:off x="5384826" y="4551769"/>
            <a:ext cx="4935894" cy="13819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b="1" dirty="0">
                <a:solidFill>
                  <a:schemeClr val="tx1"/>
                </a:solidFill>
                <a:latin typeface="+mj-lt"/>
              </a:rPr>
              <a:t>Бета-блокаторы</a:t>
            </a:r>
          </a:p>
          <a:p>
            <a:pPr algn="ctr"/>
            <a:r>
              <a:rPr lang="ru-RU" sz="1600" dirty="0">
                <a:solidFill>
                  <a:schemeClr val="tx1"/>
                </a:solidFill>
                <a:latin typeface="+mj-lt"/>
              </a:rPr>
              <a:t>Рассмотреть </a:t>
            </a:r>
            <a:r>
              <a:rPr lang="ru-RU" sz="1600" dirty="0">
                <a:solidFill>
                  <a:schemeClr val="tx1"/>
                </a:solidFill>
                <a:latin typeface="+mj-lt"/>
              </a:rPr>
              <a:t>ББ на </a:t>
            </a:r>
            <a:r>
              <a:rPr lang="ru-RU" sz="1600" dirty="0">
                <a:solidFill>
                  <a:schemeClr val="tx1"/>
                </a:solidFill>
                <a:latin typeface="+mj-lt"/>
              </a:rPr>
              <a:t>каждом этапе лечения при определенных </a:t>
            </a:r>
            <a:r>
              <a:rPr lang="ru-RU" sz="1600" dirty="0">
                <a:solidFill>
                  <a:schemeClr val="tx1"/>
                </a:solidFill>
                <a:latin typeface="+mj-lt"/>
              </a:rPr>
              <a:t>показаниях для их использования: </a:t>
            </a:r>
            <a:r>
              <a:rPr lang="ru-RU" sz="1600" dirty="0">
                <a:solidFill>
                  <a:schemeClr val="tx1"/>
                </a:solidFill>
                <a:latin typeface="+mj-lt"/>
              </a:rPr>
              <a:t>ХСН, </a:t>
            </a:r>
            <a:r>
              <a:rPr lang="ru-RU" sz="1600" dirty="0">
                <a:solidFill>
                  <a:schemeClr val="tx1"/>
                </a:solidFill>
                <a:latin typeface="+mj-lt"/>
              </a:rPr>
              <a:t>стенокардия, перенесенный ИМ, </a:t>
            </a:r>
            <a:r>
              <a:rPr lang="ru-RU" sz="1600" dirty="0">
                <a:solidFill>
                  <a:schemeClr val="tx1"/>
                </a:solidFill>
                <a:latin typeface="+mj-lt"/>
              </a:rPr>
              <a:t>ФП или беременность/планирование </a:t>
            </a:r>
            <a:r>
              <a:rPr lang="ru-RU" sz="1600" dirty="0">
                <a:solidFill>
                  <a:schemeClr val="tx1"/>
                </a:solidFill>
                <a:latin typeface="+mj-lt"/>
              </a:rPr>
              <a:t>беременности</a:t>
            </a:r>
            <a:endParaRPr lang="ru-RU" sz="1600" dirty="0">
              <a:solidFill>
                <a:schemeClr val="tx1"/>
              </a:solidFill>
              <a:latin typeface="+mj-lt"/>
            </a:endParaRPr>
          </a:p>
        </p:txBody>
      </p:sp>
      <p:sp>
        <p:nvSpPr>
          <p:cNvPr id="22" name="TextBox 21">
            <a:extLst>
              <a:ext uri="{FF2B5EF4-FFF2-40B4-BE49-F238E27FC236}">
                <a16:creationId xmlns:a16="http://schemas.microsoft.com/office/drawing/2014/main" id="{0F5D7E9B-4668-F74B-A1F0-5FDF124CE54F}"/>
              </a:ext>
            </a:extLst>
          </p:cNvPr>
          <p:cNvSpPr txBox="1"/>
          <p:nvPr/>
        </p:nvSpPr>
        <p:spPr>
          <a:xfrm>
            <a:off x="1631505" y="4773870"/>
            <a:ext cx="3587393" cy="1200329"/>
          </a:xfrm>
          <a:prstGeom prst="rect">
            <a:avLst/>
          </a:prstGeom>
          <a:noFill/>
        </p:spPr>
        <p:txBody>
          <a:bodyPr wrap="square" rtlCol="0">
            <a:spAutoFit/>
          </a:bodyPr>
          <a:lstStyle/>
          <a:p>
            <a:pPr algn="ctr"/>
            <a:r>
              <a:rPr lang="ru-RU" b="1" dirty="0">
                <a:solidFill>
                  <a:srgbClr val="0070C0"/>
                </a:solidFill>
                <a:latin typeface="+mj-lt"/>
              </a:rPr>
              <a:t>Ключевые компоненты представленного алгоритма </a:t>
            </a:r>
          </a:p>
          <a:p>
            <a:pPr algn="ctr"/>
            <a:r>
              <a:rPr lang="ru-RU" b="1" dirty="0">
                <a:solidFill>
                  <a:srgbClr val="0070C0"/>
                </a:solidFill>
                <a:latin typeface="+mj-lt"/>
              </a:rPr>
              <a:t>также подходят для пациентов с ПОМ, </a:t>
            </a:r>
            <a:r>
              <a:rPr lang="ru-RU" b="1" dirty="0">
                <a:solidFill>
                  <a:srgbClr val="0070C0"/>
                </a:solidFill>
                <a:latin typeface="+mj-lt"/>
              </a:rPr>
              <a:t>ЦВБ, </a:t>
            </a:r>
            <a:r>
              <a:rPr lang="ru-RU" b="1" dirty="0">
                <a:solidFill>
                  <a:srgbClr val="0070C0"/>
                </a:solidFill>
                <a:latin typeface="+mj-lt"/>
              </a:rPr>
              <a:t>СД</a:t>
            </a:r>
          </a:p>
        </p:txBody>
      </p:sp>
      <p:pic>
        <p:nvPicPr>
          <p:cNvPr id="2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r="74054"/>
          <a:stretch>
            <a:fillRect/>
          </a:stretch>
        </p:blipFill>
        <p:spPr bwMode="auto">
          <a:xfrm flipH="1">
            <a:off x="10056440" y="-95221"/>
            <a:ext cx="52507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75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36" y="-99392"/>
            <a:ext cx="8229600" cy="1143000"/>
          </a:xfrm>
        </p:spPr>
        <p:txBody>
          <a:bodyPr>
            <a:noAutofit/>
          </a:bodyPr>
          <a:lstStyle/>
          <a:p>
            <a:pPr algn="ctr"/>
            <a:r>
              <a:rPr lang="ru-RU" sz="3200" b="1" dirty="0">
                <a:solidFill>
                  <a:schemeClr val="accent1"/>
                </a:solidFill>
              </a:rPr>
              <a:t>Риск госпитализации при использовании разных ББ для лечения АГ</a:t>
            </a:r>
            <a:endParaRPr lang="ru-RU" sz="3200" b="1" dirty="0">
              <a:solidFill>
                <a:schemeClr val="accent1"/>
              </a:solidFill>
            </a:endParaRPr>
          </a:p>
        </p:txBody>
      </p:sp>
      <p:pic>
        <p:nvPicPr>
          <p:cNvPr id="4" name="Рисунок 3"/>
          <p:cNvPicPr>
            <a:picLocks noChangeAspect="1"/>
          </p:cNvPicPr>
          <p:nvPr/>
        </p:nvPicPr>
        <p:blipFill>
          <a:blip r:embed="rId3"/>
          <a:stretch>
            <a:fillRect/>
          </a:stretch>
        </p:blipFill>
        <p:spPr>
          <a:xfrm>
            <a:off x="1123456" y="1759659"/>
            <a:ext cx="6552727" cy="4705093"/>
          </a:xfrm>
          <a:prstGeom prst="rect">
            <a:avLst/>
          </a:prstGeom>
        </p:spPr>
      </p:pic>
      <p:sp>
        <p:nvSpPr>
          <p:cNvPr id="5" name="TextBox 4"/>
          <p:cNvSpPr txBox="1"/>
          <p:nvPr/>
        </p:nvSpPr>
        <p:spPr>
          <a:xfrm>
            <a:off x="471638" y="980728"/>
            <a:ext cx="11720362" cy="646331"/>
          </a:xfrm>
          <a:prstGeom prst="rect">
            <a:avLst/>
          </a:prstGeom>
          <a:noFill/>
        </p:spPr>
        <p:txBody>
          <a:bodyPr wrap="square" rtlCol="0">
            <a:spAutoFit/>
          </a:bodyPr>
          <a:lstStyle/>
          <a:p>
            <a:r>
              <a:rPr lang="ru-RU" dirty="0"/>
              <a:t>Ретроспективная когорта, </a:t>
            </a:r>
            <a:r>
              <a:rPr lang="ru-RU" b="1" dirty="0">
                <a:solidFill>
                  <a:srgbClr val="FF0000"/>
                </a:solidFill>
              </a:rPr>
              <a:t>81,402 пациента с АГ без ССЗ </a:t>
            </a:r>
            <a:r>
              <a:rPr lang="ru-RU" dirty="0"/>
              <a:t>на </a:t>
            </a:r>
            <a:r>
              <a:rPr lang="ru-RU" dirty="0" err="1"/>
              <a:t>монотерапии</a:t>
            </a:r>
            <a:r>
              <a:rPr lang="ru-RU" dirty="0"/>
              <a:t> </a:t>
            </a:r>
            <a:r>
              <a:rPr lang="ru-RU" dirty="0" err="1"/>
              <a:t>небивололом</a:t>
            </a:r>
            <a:r>
              <a:rPr lang="ru-RU" dirty="0"/>
              <a:t>, </a:t>
            </a:r>
            <a:r>
              <a:rPr lang="ru-RU" dirty="0" err="1"/>
              <a:t>атенололом</a:t>
            </a:r>
            <a:r>
              <a:rPr lang="ru-RU" dirty="0"/>
              <a:t> или </a:t>
            </a:r>
            <a:r>
              <a:rPr lang="ru-RU" dirty="0" err="1"/>
              <a:t>метропрололом</a:t>
            </a:r>
            <a:r>
              <a:rPr lang="ru-RU" dirty="0"/>
              <a:t> (по </a:t>
            </a:r>
            <a:r>
              <a:rPr lang="en-US" dirty="0"/>
              <a:t>27,134 </a:t>
            </a:r>
            <a:r>
              <a:rPr lang="ru-RU" dirty="0"/>
              <a:t>в каждой подобранной по сопоставимости когорте), </a:t>
            </a:r>
            <a:r>
              <a:rPr lang="ru-RU" b="1" dirty="0">
                <a:solidFill>
                  <a:srgbClr val="FF0000"/>
                </a:solidFill>
              </a:rPr>
              <a:t>средний возраст 49 лет</a:t>
            </a:r>
            <a:r>
              <a:rPr lang="ru-RU" dirty="0"/>
              <a:t>, наблюдение не менее 3 </a:t>
            </a:r>
            <a:r>
              <a:rPr lang="ru-RU" dirty="0" err="1"/>
              <a:t>мес</a:t>
            </a:r>
            <a:r>
              <a:rPr lang="ru-RU" dirty="0"/>
              <a:t> </a:t>
            </a:r>
            <a:endParaRPr lang="ru-RU" dirty="0"/>
          </a:p>
        </p:txBody>
      </p:sp>
      <p:sp>
        <p:nvSpPr>
          <p:cNvPr id="6" name="TextBox 5"/>
          <p:cNvSpPr txBox="1"/>
          <p:nvPr/>
        </p:nvSpPr>
        <p:spPr>
          <a:xfrm>
            <a:off x="7862141" y="6497675"/>
            <a:ext cx="6444208" cy="276999"/>
          </a:xfrm>
          <a:prstGeom prst="rect">
            <a:avLst/>
          </a:prstGeom>
          <a:noFill/>
        </p:spPr>
        <p:txBody>
          <a:bodyPr wrap="square" rtlCol="0">
            <a:spAutoFit/>
          </a:bodyPr>
          <a:lstStyle/>
          <a:p>
            <a:r>
              <a:rPr lang="en-US" sz="1200" dirty="0" err="1"/>
              <a:t>Basile</a:t>
            </a:r>
            <a:r>
              <a:rPr lang="en-US" sz="1200" dirty="0"/>
              <a:t> J et al </a:t>
            </a:r>
            <a:r>
              <a:rPr lang="en-US" sz="1200" dirty="0" err="1"/>
              <a:t>Cardiol</a:t>
            </a:r>
            <a:r>
              <a:rPr lang="en-US" sz="1200" dirty="0"/>
              <a:t> </a:t>
            </a:r>
            <a:r>
              <a:rPr lang="en-US" sz="1200" dirty="0" err="1"/>
              <a:t>Ther</a:t>
            </a:r>
            <a:r>
              <a:rPr lang="en-US" sz="1200" dirty="0"/>
              <a:t>. 2018 </a:t>
            </a:r>
            <a:r>
              <a:rPr lang="en-US" sz="1200" dirty="0"/>
              <a:t>Sep 6. </a:t>
            </a:r>
            <a:r>
              <a:rPr lang="en-US" sz="1200" dirty="0" err="1"/>
              <a:t>doi</a:t>
            </a:r>
            <a:r>
              <a:rPr lang="en-US" sz="1200" dirty="0"/>
              <a:t>: 10.1007/s40119-018-0117-y. </a:t>
            </a:r>
            <a:endParaRPr lang="ru-RU" sz="1200" dirty="0"/>
          </a:p>
        </p:txBody>
      </p:sp>
      <p:sp>
        <p:nvSpPr>
          <p:cNvPr id="3" name="TextBox 2"/>
          <p:cNvSpPr txBox="1"/>
          <p:nvPr/>
        </p:nvSpPr>
        <p:spPr>
          <a:xfrm>
            <a:off x="8027469" y="2605425"/>
            <a:ext cx="3946358" cy="1200329"/>
          </a:xfrm>
          <a:prstGeom prst="rect">
            <a:avLst/>
          </a:prstGeom>
          <a:noFill/>
        </p:spPr>
        <p:txBody>
          <a:bodyPr wrap="square" rtlCol="0">
            <a:spAutoFit/>
          </a:bodyPr>
          <a:lstStyle/>
          <a:p>
            <a:pPr algn="ctr"/>
            <a:r>
              <a:rPr lang="ru-RU" sz="2400" dirty="0" smtClean="0">
                <a:solidFill>
                  <a:srgbClr val="FF0000"/>
                </a:solidFill>
              </a:rPr>
              <a:t>Преимущество </a:t>
            </a:r>
            <a:r>
              <a:rPr lang="ru-RU" sz="2400" dirty="0" err="1" smtClean="0">
                <a:solidFill>
                  <a:srgbClr val="FF0000"/>
                </a:solidFill>
              </a:rPr>
              <a:t>монотерапии</a:t>
            </a:r>
            <a:r>
              <a:rPr lang="ru-RU" sz="2400" dirty="0" smtClean="0">
                <a:solidFill>
                  <a:srgbClr val="FF0000"/>
                </a:solidFill>
              </a:rPr>
              <a:t> </a:t>
            </a:r>
            <a:r>
              <a:rPr lang="ru-RU" sz="2400" dirty="0" err="1" smtClean="0">
                <a:solidFill>
                  <a:srgbClr val="FF0000"/>
                </a:solidFill>
              </a:rPr>
              <a:t>небивололом</a:t>
            </a:r>
            <a:r>
              <a:rPr lang="ru-RU" sz="2400" dirty="0" smtClean="0">
                <a:solidFill>
                  <a:srgbClr val="FF0000"/>
                </a:solidFill>
              </a:rPr>
              <a:t> </a:t>
            </a:r>
            <a:r>
              <a:rPr lang="en-US" sz="2400" dirty="0" smtClean="0">
                <a:solidFill>
                  <a:srgbClr val="FF0000"/>
                </a:solidFill>
              </a:rPr>
              <a:t>vs </a:t>
            </a:r>
            <a:r>
              <a:rPr lang="ru-RU" sz="2400" dirty="0" err="1" smtClean="0">
                <a:solidFill>
                  <a:srgbClr val="FF0000"/>
                </a:solidFill>
              </a:rPr>
              <a:t>монотерапия</a:t>
            </a:r>
            <a:r>
              <a:rPr lang="ru-RU" sz="2400" dirty="0" smtClean="0">
                <a:solidFill>
                  <a:srgbClr val="FF0000"/>
                </a:solidFill>
              </a:rPr>
              <a:t> </a:t>
            </a:r>
            <a:r>
              <a:rPr lang="ru-RU" sz="2400" dirty="0" err="1" smtClean="0">
                <a:solidFill>
                  <a:srgbClr val="FF0000"/>
                </a:solidFill>
              </a:rPr>
              <a:t>атенололом</a:t>
            </a:r>
            <a:r>
              <a:rPr lang="ru-RU" sz="2400" dirty="0" smtClean="0">
                <a:solidFill>
                  <a:srgbClr val="FF0000"/>
                </a:solidFill>
              </a:rPr>
              <a:t> или </a:t>
            </a:r>
            <a:r>
              <a:rPr lang="ru-RU" sz="2400" dirty="0" err="1" smtClean="0">
                <a:solidFill>
                  <a:srgbClr val="FF0000"/>
                </a:solidFill>
              </a:rPr>
              <a:t>метопрололом</a:t>
            </a:r>
            <a:endParaRPr lang="ru-RU" sz="2400" dirty="0">
              <a:solidFill>
                <a:srgbClr val="FF0000"/>
              </a:solidFill>
            </a:endParaRPr>
          </a:p>
        </p:txBody>
      </p:sp>
    </p:spTree>
    <p:extLst>
      <p:ext uri="{BB962C8B-B14F-4D97-AF65-F5344CB8AC3E}">
        <p14:creationId xmlns:p14="http://schemas.microsoft.com/office/powerpoint/2010/main" val="595545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6118458" y="2079056"/>
            <a:ext cx="5932371" cy="3975235"/>
          </a:xfrm>
          <a:prstGeom prst="roundRect">
            <a:avLst/>
          </a:prstGeom>
          <a:solidFill>
            <a:srgbClr val="00B0F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308007" y="2164096"/>
            <a:ext cx="4880010" cy="1925053"/>
          </a:xfrm>
          <a:prstGeom prst="roundRect">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pPr algn="ctr"/>
            <a:r>
              <a:rPr lang="ru-RU" sz="3200" b="1" dirty="0" smtClean="0">
                <a:solidFill>
                  <a:srgbClr val="0070C0"/>
                </a:solidFill>
              </a:rPr>
              <a:t>Выбор препарата для лечения АГ у пациентов старшего возраста</a:t>
            </a:r>
            <a:endParaRPr lang="ru-RU" sz="3200" b="1" dirty="0">
              <a:solidFill>
                <a:srgbClr val="0070C0"/>
              </a:solidFill>
            </a:endParaRPr>
          </a:p>
        </p:txBody>
      </p:sp>
      <p:sp>
        <p:nvSpPr>
          <p:cNvPr id="3" name="Объект 2"/>
          <p:cNvSpPr>
            <a:spLocks noGrp="1"/>
          </p:cNvSpPr>
          <p:nvPr>
            <p:ph idx="1"/>
          </p:nvPr>
        </p:nvSpPr>
        <p:spPr>
          <a:xfrm>
            <a:off x="308007" y="2249137"/>
            <a:ext cx="4793381" cy="1754972"/>
          </a:xfrm>
        </p:spPr>
        <p:txBody>
          <a:bodyPr/>
          <a:lstStyle/>
          <a:p>
            <a:r>
              <a:rPr lang="ru-RU" dirty="0" smtClean="0"/>
              <a:t>Могут быть использованы все основные классы АГ</a:t>
            </a:r>
          </a:p>
          <a:p>
            <a:r>
              <a:rPr lang="ru-RU" dirty="0" smtClean="0"/>
              <a:t>Преимущество </a:t>
            </a:r>
            <a:r>
              <a:rPr lang="ru-RU" dirty="0" err="1" smtClean="0"/>
              <a:t>дгпАК</a:t>
            </a:r>
            <a:r>
              <a:rPr lang="ru-RU" dirty="0" smtClean="0"/>
              <a:t> и ТД при ИСАГ</a:t>
            </a:r>
            <a:endParaRPr lang="ru-RU" dirty="0"/>
          </a:p>
        </p:txBody>
      </p:sp>
      <p:sp>
        <p:nvSpPr>
          <p:cNvPr id="4" name="Объект 2"/>
          <p:cNvSpPr txBox="1">
            <a:spLocks/>
          </p:cNvSpPr>
          <p:nvPr/>
        </p:nvSpPr>
        <p:spPr>
          <a:xfrm>
            <a:off x="6205087" y="2249137"/>
            <a:ext cx="59869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t>Опыт применения и доказанная безопасность у пациентов старших возрастных групп</a:t>
            </a:r>
          </a:p>
          <a:p>
            <a:r>
              <a:rPr lang="ru-RU" dirty="0" smtClean="0"/>
              <a:t>Отсутствие ортостатической гипотонии</a:t>
            </a:r>
          </a:p>
          <a:p>
            <a:r>
              <a:rPr lang="ru-RU" dirty="0" smtClean="0"/>
              <a:t>Надежная защита органов-мишеней</a:t>
            </a:r>
          </a:p>
          <a:p>
            <a:r>
              <a:rPr lang="ru-RU" dirty="0" smtClean="0"/>
              <a:t>Благоприятный метаболический профиль (</a:t>
            </a:r>
            <a:r>
              <a:rPr lang="ru-RU" dirty="0"/>
              <a:t>э</a:t>
            </a:r>
            <a:r>
              <a:rPr lang="ru-RU" dirty="0" smtClean="0"/>
              <a:t>лектролиты, мочевая кислота……)</a:t>
            </a:r>
          </a:p>
          <a:p>
            <a:endParaRPr lang="ru-RU" dirty="0"/>
          </a:p>
        </p:txBody>
      </p:sp>
    </p:spTree>
    <p:extLst>
      <p:ext uri="{BB962C8B-B14F-4D97-AF65-F5344CB8AC3E}">
        <p14:creationId xmlns:p14="http://schemas.microsoft.com/office/powerpoint/2010/main" val="1470965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1961359" y="139579"/>
            <a:ext cx="8027586" cy="1143000"/>
          </a:xfrm>
        </p:spPr>
        <p:txBody>
          <a:bodyPr/>
          <a:lstStyle/>
          <a:p>
            <a:pPr algn="ctr"/>
            <a:r>
              <a:rPr lang="ru-RU" altLang="ru-RU" sz="3200" b="1" dirty="0">
                <a:solidFill>
                  <a:srgbClr val="0070C0"/>
                </a:solidFill>
              </a:rPr>
              <a:t>Гетерогенность </a:t>
            </a:r>
            <a:r>
              <a:rPr lang="ru-RU" altLang="ru-RU" sz="3200" b="1" dirty="0" err="1">
                <a:solidFill>
                  <a:srgbClr val="0070C0"/>
                </a:solidFill>
              </a:rPr>
              <a:t>дигидропидиновых</a:t>
            </a:r>
            <a:r>
              <a:rPr lang="ru-RU" altLang="ru-RU" sz="3200" b="1" dirty="0">
                <a:solidFill>
                  <a:srgbClr val="0070C0"/>
                </a:solidFill>
              </a:rPr>
              <a:t> АК</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l="33479" t="27562" r="11731" b="17314"/>
          <a:stretch>
            <a:fillRect/>
          </a:stretch>
        </p:blipFill>
        <p:spPr bwMode="auto">
          <a:xfrm>
            <a:off x="0" y="2847105"/>
            <a:ext cx="5834065" cy="330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p:cNvPicPr>
            <a:picLocks noChangeAspect="1" noChangeArrowheads="1"/>
          </p:cNvPicPr>
          <p:nvPr/>
        </p:nvPicPr>
        <p:blipFill>
          <a:blip r:embed="rId3">
            <a:extLst>
              <a:ext uri="{28A0092B-C50C-407E-A947-70E740481C1C}">
                <a14:useLocalDpi xmlns:a14="http://schemas.microsoft.com/office/drawing/2010/main" val="0"/>
              </a:ext>
            </a:extLst>
          </a:blip>
          <a:srcRect l="31818" t="26578" r="8965" b="18298"/>
          <a:stretch>
            <a:fillRect/>
          </a:stretch>
        </p:blipFill>
        <p:spPr bwMode="auto">
          <a:xfrm>
            <a:off x="5577190" y="2848075"/>
            <a:ext cx="6390771" cy="334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5"/>
          <p:cNvSpPr>
            <a:spLocks noChangeArrowheads="1"/>
          </p:cNvSpPr>
          <p:nvPr/>
        </p:nvSpPr>
        <p:spPr bwMode="auto">
          <a:xfrm>
            <a:off x="4549776" y="6611938"/>
            <a:ext cx="6118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FontTx/>
              <a:buNone/>
            </a:pPr>
            <a:r>
              <a:rPr lang="ru-RU" altLang="ru-RU" sz="1000" i="1">
                <a:solidFill>
                  <a:schemeClr val="tx2"/>
                </a:solidFill>
                <a:latin typeface="Arial" panose="020B0604020202020204" pitchFamily="34" charset="0"/>
              </a:rPr>
              <a:t>1. Brixius K. et al., Clinical and Experimental Pharmacology and Physiology 2005; 32: 708-713</a:t>
            </a:r>
          </a:p>
        </p:txBody>
      </p:sp>
      <p:sp>
        <p:nvSpPr>
          <p:cNvPr id="60422" name="TextBox 5"/>
          <p:cNvSpPr txBox="1">
            <a:spLocks noChangeArrowheads="1"/>
          </p:cNvSpPr>
          <p:nvPr/>
        </p:nvSpPr>
        <p:spPr bwMode="auto">
          <a:xfrm>
            <a:off x="1296144" y="2341527"/>
            <a:ext cx="3097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a:spcBef>
                <a:spcPct val="0"/>
              </a:spcBef>
              <a:buFontTx/>
              <a:buNone/>
            </a:pPr>
            <a:r>
              <a:rPr lang="ru-RU" altLang="ru-RU" sz="2400" dirty="0" err="1"/>
              <a:t>Вазоселективность</a:t>
            </a:r>
            <a:endParaRPr lang="ru-RU" altLang="ru-RU" sz="2400" dirty="0"/>
          </a:p>
        </p:txBody>
      </p:sp>
      <p:sp>
        <p:nvSpPr>
          <p:cNvPr id="60423" name="TextBox 7"/>
          <p:cNvSpPr txBox="1">
            <a:spLocks noChangeArrowheads="1"/>
          </p:cNvSpPr>
          <p:nvPr/>
        </p:nvSpPr>
        <p:spPr bwMode="auto">
          <a:xfrm>
            <a:off x="7608888" y="2016224"/>
            <a:ext cx="3095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a:spcBef>
                <a:spcPct val="0"/>
              </a:spcBef>
              <a:buFontTx/>
              <a:buNone/>
            </a:pPr>
            <a:r>
              <a:rPr lang="ru-RU" altLang="ru-RU" sz="2400" dirty="0"/>
              <a:t>Отрицательное инотропное действие</a:t>
            </a:r>
          </a:p>
        </p:txBody>
      </p:sp>
      <p:pic>
        <p:nvPicPr>
          <p:cNvPr id="8" name="Picture 2" descr="https://ds03.infourok.ru/uploads/ex/0a23/0000a662-7c1a719f/img7.jpg"/>
          <p:cNvPicPr>
            <a:picLocks noChangeAspect="1" noChangeArrowheads="1"/>
          </p:cNvPicPr>
          <p:nvPr/>
        </p:nvPicPr>
        <p:blipFill rotWithShape="1">
          <a:blip r:embed="rId4">
            <a:extLst>
              <a:ext uri="{28A0092B-C50C-407E-A947-70E740481C1C}">
                <a14:useLocalDpi xmlns:a14="http://schemas.microsoft.com/office/drawing/2010/main" val="0"/>
              </a:ext>
            </a:extLst>
          </a:blip>
          <a:srcRect l="66846" t="16306" r="5650" b="48374"/>
          <a:stretch/>
        </p:blipFill>
        <p:spPr bwMode="auto">
          <a:xfrm>
            <a:off x="0" y="0"/>
            <a:ext cx="2592288"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ds03.infourok.ru/uploads/ex/0a23/0000a662-7c1a719f/img7.jpg"/>
          <p:cNvPicPr>
            <a:picLocks noChangeAspect="1" noChangeArrowheads="1"/>
          </p:cNvPicPr>
          <p:nvPr/>
        </p:nvPicPr>
        <p:blipFill rotWithShape="1">
          <a:blip r:embed="rId4">
            <a:extLst>
              <a:ext uri="{28A0092B-C50C-407E-A947-70E740481C1C}">
                <a14:useLocalDpi xmlns:a14="http://schemas.microsoft.com/office/drawing/2010/main" val="0"/>
              </a:ext>
            </a:extLst>
          </a:blip>
          <a:srcRect l="32088" t="58414" r="37352" b="3549"/>
          <a:stretch/>
        </p:blipFill>
        <p:spPr bwMode="auto">
          <a:xfrm>
            <a:off x="9358016" y="-183455"/>
            <a:ext cx="288032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918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4" name="Rectangle 4"/>
          <p:cNvSpPr>
            <a:spLocks noGrp="1" noChangeArrowheads="1"/>
          </p:cNvSpPr>
          <p:nvPr>
            <p:ph type="title"/>
          </p:nvPr>
        </p:nvSpPr>
        <p:spPr>
          <a:xfrm>
            <a:off x="1524000" y="192088"/>
            <a:ext cx="9093200" cy="990600"/>
          </a:xfrm>
        </p:spPr>
        <p:txBody>
          <a:bodyPr>
            <a:normAutofit fontScale="90000"/>
          </a:bodyPr>
          <a:lstStyle/>
          <a:p>
            <a:pPr algn="ctr" eaLnBrk="1" hangingPunct="1">
              <a:defRPr/>
            </a:pPr>
            <a:r>
              <a:rPr lang="ru-RU" sz="3600" b="1" dirty="0" err="1">
                <a:solidFill>
                  <a:srgbClr val="0070C0"/>
                </a:solidFill>
                <a:ea typeface="ＭＳ Ｐゴシック" charset="0"/>
                <a:cs typeface="ＭＳ Ｐゴシック" charset="0"/>
              </a:rPr>
              <a:t>Лерканидипин</a:t>
            </a:r>
            <a:r>
              <a:rPr lang="ru-RU" sz="3600" b="1" dirty="0">
                <a:solidFill>
                  <a:srgbClr val="0070C0"/>
                </a:solidFill>
                <a:ea typeface="ＭＳ Ｐゴシック" charset="0"/>
                <a:cs typeface="ＭＳ Ｐゴシック" charset="0"/>
              </a:rPr>
              <a:t> не вызывает ортостатическую гипотонию у пациентов пожилого возраста с ИСАГ</a:t>
            </a:r>
            <a:r>
              <a:rPr lang="ru-RU" sz="3600" b="1" baseline="30000" dirty="0">
                <a:solidFill>
                  <a:srgbClr val="0070C0"/>
                </a:solidFill>
                <a:ea typeface="ＭＳ Ｐゴシック" charset="0"/>
                <a:cs typeface="ＭＳ Ｐゴシック" charset="0"/>
              </a:rPr>
              <a:t>1</a:t>
            </a:r>
            <a:endParaRPr lang="it-IT" sz="3600" b="1" dirty="0">
              <a:solidFill>
                <a:srgbClr val="0070C0"/>
              </a:solidFill>
              <a:latin typeface="HelveticaNeue MediumExtObl" charset="0"/>
              <a:ea typeface="ＭＳ Ｐゴシック" charset="0"/>
              <a:cs typeface="ＭＳ Ｐゴシック" charset="0"/>
            </a:endParaRPr>
          </a:p>
        </p:txBody>
      </p:sp>
      <p:sp>
        <p:nvSpPr>
          <p:cNvPr id="148483" name="Rectangle 5"/>
          <p:cNvSpPr>
            <a:spLocks noChangeArrowheads="1"/>
          </p:cNvSpPr>
          <p:nvPr/>
        </p:nvSpPr>
        <p:spPr bwMode="auto">
          <a:xfrm>
            <a:off x="2010570" y="6156326"/>
            <a:ext cx="28424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900" i="1" dirty="0">
                <a:cs typeface="Arial" pitchFamily="34" charset="0"/>
              </a:rPr>
              <a:t>1. </a:t>
            </a:r>
            <a:r>
              <a:rPr lang="ru-RU" altLang="ru-RU" sz="900" i="1" dirty="0" err="1">
                <a:cs typeface="Arial" pitchFamily="34" charset="0"/>
              </a:rPr>
              <a:t>Leonetti</a:t>
            </a:r>
            <a:r>
              <a:rPr lang="ru-RU" altLang="ru-RU" sz="900" i="1" dirty="0">
                <a:cs typeface="Arial" pitchFamily="34" charset="0"/>
              </a:rPr>
              <a:t> G. </a:t>
            </a:r>
            <a:r>
              <a:rPr lang="ru-RU" altLang="ru-RU" sz="900" i="1" dirty="0" err="1">
                <a:cs typeface="Arial" pitchFamily="34" charset="0"/>
              </a:rPr>
              <a:t>et</a:t>
            </a:r>
            <a:r>
              <a:rPr lang="ru-RU" altLang="ru-RU" sz="900" i="1" dirty="0">
                <a:cs typeface="Arial" pitchFamily="34" charset="0"/>
              </a:rPr>
              <a:t> </a:t>
            </a:r>
            <a:r>
              <a:rPr lang="ru-RU" altLang="ru-RU" sz="900" i="1" dirty="0" err="1">
                <a:cs typeface="Arial" pitchFamily="34" charset="0"/>
              </a:rPr>
              <a:t>al</a:t>
            </a:r>
            <a:r>
              <a:rPr lang="ru-RU" altLang="ru-RU" sz="900" i="1" dirty="0">
                <a:cs typeface="Arial" pitchFamily="34" charset="0"/>
              </a:rPr>
              <a:t>., J </a:t>
            </a:r>
            <a:r>
              <a:rPr lang="ru-RU" altLang="ru-RU" sz="900" i="1" dirty="0" err="1">
                <a:cs typeface="Arial" pitchFamily="34" charset="0"/>
              </a:rPr>
              <a:t>Molec</a:t>
            </a:r>
            <a:r>
              <a:rPr lang="ru-RU" altLang="ru-RU" sz="900" i="1" dirty="0">
                <a:cs typeface="Arial" pitchFamily="34" charset="0"/>
              </a:rPr>
              <a:t> </a:t>
            </a:r>
            <a:r>
              <a:rPr lang="ru-RU" altLang="ru-RU" sz="900" i="1" dirty="0" err="1">
                <a:cs typeface="Arial" pitchFamily="34" charset="0"/>
              </a:rPr>
              <a:t>Cell</a:t>
            </a:r>
            <a:r>
              <a:rPr lang="ru-RU" altLang="ru-RU" sz="900" i="1" dirty="0">
                <a:cs typeface="Arial" pitchFamily="34" charset="0"/>
              </a:rPr>
              <a:t> </a:t>
            </a:r>
            <a:r>
              <a:rPr lang="ru-RU" altLang="ru-RU" sz="900" i="1" dirty="0" err="1">
                <a:cs typeface="Arial" pitchFamily="34" charset="0"/>
              </a:rPr>
              <a:t>Cardiol</a:t>
            </a:r>
            <a:r>
              <a:rPr lang="ru-RU" altLang="ru-RU" sz="900" i="1" dirty="0">
                <a:cs typeface="Arial" pitchFamily="34" charset="0"/>
              </a:rPr>
              <a:t> 1998; 30, </a:t>
            </a:r>
            <a:r>
              <a:rPr lang="ru-RU" altLang="ru-RU" sz="900" i="1" dirty="0" err="1">
                <a:cs typeface="Arial" pitchFamily="34" charset="0"/>
              </a:rPr>
              <a:t>abstract</a:t>
            </a:r>
            <a:r>
              <a:rPr lang="ru-RU" altLang="ru-RU" sz="900" i="1" dirty="0">
                <a:cs typeface="Arial" pitchFamily="34" charset="0"/>
              </a:rPr>
              <a:t> 254</a:t>
            </a:r>
            <a:endParaRPr lang="en-GB" altLang="ru-RU" sz="900" i="1" dirty="0">
              <a:cs typeface="Arial" pitchFamily="34" charset="0"/>
            </a:endParaRPr>
          </a:p>
        </p:txBody>
      </p:sp>
      <p:pic>
        <p:nvPicPr>
          <p:cNvPr id="306180" name="Picture 28" descr="Diapositive vecchie.wmf                                        00506E98Francesco HD                   BBA3E165:"/>
          <p:cNvPicPr>
            <a:picLocks noChangeAspect="1" noChangeArrowheads="1"/>
          </p:cNvPicPr>
          <p:nvPr/>
        </p:nvPicPr>
        <p:blipFill>
          <a:blip r:embed="rId3"/>
          <a:srcRect/>
          <a:stretch>
            <a:fillRect/>
          </a:stretch>
        </p:blipFill>
        <p:spPr bwMode="auto">
          <a:xfrm>
            <a:off x="3251200" y="2276476"/>
            <a:ext cx="6103938" cy="2943225"/>
          </a:xfrm>
          <a:prstGeom prst="rect">
            <a:avLst/>
          </a:prstGeom>
          <a:noFill/>
          <a:ln>
            <a:noFill/>
          </a:ln>
          <a:effectLst>
            <a:outerShdw blurRad="50800" dist="38100" dir="2700000" algn="tl" rotWithShape="0">
              <a:srgbClr val="808080">
                <a:alpha val="39998"/>
              </a:srgbClr>
            </a:outerShdw>
          </a:effectLst>
          <a:extLst/>
        </p:spPr>
      </p:pic>
      <p:sp>
        <p:nvSpPr>
          <p:cNvPr id="148485" name="Rectangle 29"/>
          <p:cNvSpPr>
            <a:spLocks noChangeArrowheads="1"/>
          </p:cNvSpPr>
          <p:nvPr/>
        </p:nvSpPr>
        <p:spPr bwMode="auto">
          <a:xfrm>
            <a:off x="2928242" y="1895476"/>
            <a:ext cx="367408" cy="353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266000"/>
              </a:lnSpc>
            </a:pPr>
            <a:r>
              <a:rPr lang="ru-RU" altLang="ru-RU" sz="1200" b="1">
                <a:cs typeface="Arial" pitchFamily="34" charset="0"/>
              </a:rPr>
              <a:t>0</a:t>
            </a:r>
          </a:p>
          <a:p>
            <a:pPr algn="r">
              <a:lnSpc>
                <a:spcPct val="266000"/>
              </a:lnSpc>
            </a:pPr>
            <a:r>
              <a:rPr lang="ru-RU" altLang="ru-RU" sz="1200" b="1">
                <a:cs typeface="Arial" pitchFamily="34" charset="0"/>
              </a:rPr>
              <a:t>-5</a:t>
            </a:r>
          </a:p>
          <a:p>
            <a:pPr algn="r">
              <a:lnSpc>
                <a:spcPct val="266000"/>
              </a:lnSpc>
            </a:pPr>
            <a:r>
              <a:rPr lang="ru-RU" altLang="ru-RU" sz="1200" b="1">
                <a:cs typeface="Arial" pitchFamily="34" charset="0"/>
              </a:rPr>
              <a:t>-10</a:t>
            </a:r>
          </a:p>
          <a:p>
            <a:pPr algn="r">
              <a:lnSpc>
                <a:spcPct val="266000"/>
              </a:lnSpc>
            </a:pPr>
            <a:r>
              <a:rPr lang="ru-RU" altLang="ru-RU" sz="1200" b="1">
                <a:cs typeface="Arial" pitchFamily="34" charset="0"/>
              </a:rPr>
              <a:t>-15</a:t>
            </a:r>
          </a:p>
          <a:p>
            <a:pPr algn="r">
              <a:lnSpc>
                <a:spcPct val="266000"/>
              </a:lnSpc>
            </a:pPr>
            <a:r>
              <a:rPr lang="ru-RU" altLang="ru-RU" sz="1200" b="1">
                <a:cs typeface="Arial" pitchFamily="34" charset="0"/>
              </a:rPr>
              <a:t>-20</a:t>
            </a:r>
          </a:p>
          <a:p>
            <a:pPr algn="r">
              <a:lnSpc>
                <a:spcPct val="266000"/>
              </a:lnSpc>
            </a:pPr>
            <a:r>
              <a:rPr lang="ru-RU" altLang="ru-RU" sz="1200" b="1">
                <a:cs typeface="Arial" pitchFamily="34" charset="0"/>
              </a:rPr>
              <a:t>-25</a:t>
            </a:r>
          </a:p>
          <a:p>
            <a:pPr algn="r">
              <a:lnSpc>
                <a:spcPct val="266000"/>
              </a:lnSpc>
            </a:pPr>
            <a:r>
              <a:rPr lang="ru-RU" altLang="ru-RU" sz="1200" b="1">
                <a:cs typeface="Arial" pitchFamily="34" charset="0"/>
              </a:rPr>
              <a:t>-30</a:t>
            </a:r>
          </a:p>
        </p:txBody>
      </p:sp>
      <p:sp>
        <p:nvSpPr>
          <p:cNvPr id="148486" name="Rectangle 30"/>
          <p:cNvSpPr>
            <a:spLocks noChangeArrowheads="1"/>
          </p:cNvSpPr>
          <p:nvPr/>
        </p:nvSpPr>
        <p:spPr bwMode="auto">
          <a:xfrm rot="-5400000">
            <a:off x="1828612" y="3531009"/>
            <a:ext cx="18117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1200" b="1">
                <a:cs typeface="Arial" pitchFamily="34" charset="0"/>
              </a:rPr>
              <a:t>Изменения АД (мм рт. ст.)</a:t>
            </a:r>
          </a:p>
        </p:txBody>
      </p:sp>
      <p:sp>
        <p:nvSpPr>
          <p:cNvPr id="148487" name="Rectangle 31"/>
          <p:cNvSpPr>
            <a:spLocks noChangeArrowheads="1"/>
          </p:cNvSpPr>
          <p:nvPr/>
        </p:nvSpPr>
        <p:spPr bwMode="auto">
          <a:xfrm>
            <a:off x="4516748" y="1576389"/>
            <a:ext cx="559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1400" b="1">
                <a:cs typeface="Arial" pitchFamily="34" charset="0"/>
              </a:rPr>
              <a:t>Сидя</a:t>
            </a:r>
          </a:p>
        </p:txBody>
      </p:sp>
      <p:sp>
        <p:nvSpPr>
          <p:cNvPr id="148488" name="Rectangle 32"/>
          <p:cNvSpPr>
            <a:spLocks noChangeArrowheads="1"/>
          </p:cNvSpPr>
          <p:nvPr/>
        </p:nvSpPr>
        <p:spPr bwMode="auto">
          <a:xfrm>
            <a:off x="4038404" y="1958976"/>
            <a:ext cx="500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1400" b="1">
                <a:cs typeface="Arial" pitchFamily="34" charset="0"/>
              </a:rPr>
              <a:t>САД</a:t>
            </a:r>
          </a:p>
        </p:txBody>
      </p:sp>
      <p:sp>
        <p:nvSpPr>
          <p:cNvPr id="148489" name="Rectangle 33"/>
          <p:cNvSpPr>
            <a:spLocks noChangeArrowheads="1"/>
          </p:cNvSpPr>
          <p:nvPr/>
        </p:nvSpPr>
        <p:spPr bwMode="auto">
          <a:xfrm>
            <a:off x="5190142" y="1958976"/>
            <a:ext cx="4988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1400" b="1">
                <a:cs typeface="Arial" pitchFamily="34" charset="0"/>
              </a:rPr>
              <a:t>ДАД</a:t>
            </a:r>
          </a:p>
        </p:txBody>
      </p:sp>
      <p:sp>
        <p:nvSpPr>
          <p:cNvPr id="148490" name="Rectangle 34"/>
          <p:cNvSpPr>
            <a:spLocks noChangeArrowheads="1"/>
          </p:cNvSpPr>
          <p:nvPr/>
        </p:nvSpPr>
        <p:spPr bwMode="auto">
          <a:xfrm>
            <a:off x="7279891" y="1576389"/>
            <a:ext cx="53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1400" b="1">
                <a:cs typeface="Arial" pitchFamily="34" charset="0"/>
              </a:rPr>
              <a:t>Стоя</a:t>
            </a:r>
          </a:p>
        </p:txBody>
      </p:sp>
      <p:sp>
        <p:nvSpPr>
          <p:cNvPr id="148491" name="Rectangle 35"/>
          <p:cNvSpPr>
            <a:spLocks noChangeArrowheads="1"/>
          </p:cNvSpPr>
          <p:nvPr/>
        </p:nvSpPr>
        <p:spPr bwMode="auto">
          <a:xfrm>
            <a:off x="6789541" y="1958976"/>
            <a:ext cx="500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1400" b="1">
                <a:cs typeface="Arial" pitchFamily="34" charset="0"/>
              </a:rPr>
              <a:t>САД</a:t>
            </a:r>
          </a:p>
        </p:txBody>
      </p:sp>
      <p:sp>
        <p:nvSpPr>
          <p:cNvPr id="148492" name="Rectangle 36"/>
          <p:cNvSpPr>
            <a:spLocks noChangeArrowheads="1"/>
          </p:cNvSpPr>
          <p:nvPr/>
        </p:nvSpPr>
        <p:spPr bwMode="auto">
          <a:xfrm>
            <a:off x="7941280" y="1958976"/>
            <a:ext cx="4988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1400" b="1">
                <a:cs typeface="Arial" pitchFamily="34" charset="0"/>
              </a:rPr>
              <a:t>ДАД</a:t>
            </a:r>
          </a:p>
        </p:txBody>
      </p:sp>
      <p:sp>
        <p:nvSpPr>
          <p:cNvPr id="148493" name="Rectangle 37"/>
          <p:cNvSpPr>
            <a:spLocks noChangeArrowheads="1"/>
          </p:cNvSpPr>
          <p:nvPr/>
        </p:nvSpPr>
        <p:spPr bwMode="auto">
          <a:xfrm>
            <a:off x="9317039" y="3328988"/>
            <a:ext cx="869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900" b="1">
                <a:cs typeface="Arial" pitchFamily="34" charset="0"/>
              </a:rPr>
              <a:t>Лерканидипин</a:t>
            </a:r>
          </a:p>
        </p:txBody>
      </p:sp>
      <p:sp>
        <p:nvSpPr>
          <p:cNvPr id="148494" name="Rectangle 38"/>
          <p:cNvSpPr>
            <a:spLocks noChangeArrowheads="1"/>
          </p:cNvSpPr>
          <p:nvPr/>
        </p:nvSpPr>
        <p:spPr bwMode="auto">
          <a:xfrm>
            <a:off x="9317038" y="2787650"/>
            <a:ext cx="5934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900" b="1">
                <a:cs typeface="Arial" pitchFamily="34" charset="0"/>
              </a:rPr>
              <a:t>Плацебо</a:t>
            </a:r>
          </a:p>
        </p:txBody>
      </p:sp>
      <p:sp>
        <p:nvSpPr>
          <p:cNvPr id="148495" name="Text Box 42"/>
          <p:cNvSpPr txBox="1">
            <a:spLocks noChangeArrowheads="1"/>
          </p:cNvSpPr>
          <p:nvPr/>
        </p:nvSpPr>
        <p:spPr bwMode="auto">
          <a:xfrm>
            <a:off x="5630864" y="6051551"/>
            <a:ext cx="3921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ru-RU" altLang="ru-RU" sz="1200" b="1">
                <a:solidFill>
                  <a:srgbClr val="FF6600"/>
                </a:solidFill>
                <a:cs typeface="Arial" pitchFamily="34" charset="0"/>
              </a:rPr>
              <a:t>ЛЕРКАНИДИПИН</a:t>
            </a:r>
            <a:r>
              <a:rPr lang="ru-RU" altLang="ru-RU" sz="1200">
                <a:solidFill>
                  <a:srgbClr val="FF6600"/>
                </a:solidFill>
                <a:cs typeface="Arial" pitchFamily="34" charset="0"/>
              </a:rPr>
              <a:t> </a:t>
            </a:r>
            <a:r>
              <a:rPr lang="ru-RU" altLang="ru-RU" sz="1200" i="1">
                <a:solidFill>
                  <a:srgbClr val="FF6600"/>
                </a:solidFill>
                <a:cs typeface="Arial" pitchFamily="34" charset="0"/>
              </a:rPr>
              <a:t> Безопасность и переносимость</a:t>
            </a:r>
          </a:p>
        </p:txBody>
      </p:sp>
    </p:spTree>
    <p:extLst>
      <p:ext uri="{BB962C8B-B14F-4D97-AF65-F5344CB8AC3E}">
        <p14:creationId xmlns:p14="http://schemas.microsoft.com/office/powerpoint/2010/main" val="2105284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1524" y="18679"/>
            <a:ext cx="8229600" cy="1143000"/>
          </a:xfrm>
        </p:spPr>
        <p:txBody>
          <a:bodyPr>
            <a:normAutofit/>
          </a:bodyPr>
          <a:lstStyle/>
          <a:p>
            <a:r>
              <a:rPr lang="ru-RU" sz="3200" b="1" dirty="0">
                <a:solidFill>
                  <a:srgbClr val="0070C0"/>
                </a:solidFill>
              </a:rPr>
              <a:t>Ортостатическая гипотония и риск деменции</a:t>
            </a:r>
            <a:endParaRPr lang="ru-RU" sz="3200" b="1" dirty="0">
              <a:solidFill>
                <a:srgbClr val="0070C0"/>
              </a:solidFill>
            </a:endParaRPr>
          </a:p>
        </p:txBody>
      </p:sp>
      <p:pic>
        <p:nvPicPr>
          <p:cNvPr id="4" name="Рисунок 3"/>
          <p:cNvPicPr>
            <a:picLocks noChangeAspect="1"/>
          </p:cNvPicPr>
          <p:nvPr/>
        </p:nvPicPr>
        <p:blipFill>
          <a:blip r:embed="rId3"/>
          <a:stretch>
            <a:fillRect/>
          </a:stretch>
        </p:blipFill>
        <p:spPr>
          <a:xfrm>
            <a:off x="370687" y="929419"/>
            <a:ext cx="4401549" cy="2943360"/>
          </a:xfrm>
          <a:prstGeom prst="rect">
            <a:avLst/>
          </a:prstGeom>
        </p:spPr>
      </p:pic>
      <p:pic>
        <p:nvPicPr>
          <p:cNvPr id="5" name="Рисунок 4"/>
          <p:cNvPicPr>
            <a:picLocks noChangeAspect="1"/>
          </p:cNvPicPr>
          <p:nvPr/>
        </p:nvPicPr>
        <p:blipFill>
          <a:blip r:embed="rId4"/>
          <a:stretch>
            <a:fillRect/>
          </a:stretch>
        </p:blipFill>
        <p:spPr>
          <a:xfrm>
            <a:off x="4223792" y="2637695"/>
            <a:ext cx="4653508" cy="2883850"/>
          </a:xfrm>
          <a:prstGeom prst="rect">
            <a:avLst/>
          </a:prstGeom>
        </p:spPr>
      </p:pic>
      <p:pic>
        <p:nvPicPr>
          <p:cNvPr id="6" name="Рисунок 5"/>
          <p:cNvPicPr>
            <a:picLocks noChangeAspect="1"/>
          </p:cNvPicPr>
          <p:nvPr/>
        </p:nvPicPr>
        <p:blipFill>
          <a:blip r:embed="rId5"/>
          <a:stretch>
            <a:fillRect/>
          </a:stretch>
        </p:blipFill>
        <p:spPr>
          <a:xfrm>
            <a:off x="7986267" y="4399984"/>
            <a:ext cx="4289713" cy="2614699"/>
          </a:xfrm>
          <a:prstGeom prst="rect">
            <a:avLst/>
          </a:prstGeom>
        </p:spPr>
      </p:pic>
      <p:sp>
        <p:nvSpPr>
          <p:cNvPr id="7" name="TextBox 6"/>
          <p:cNvSpPr txBox="1"/>
          <p:nvPr/>
        </p:nvSpPr>
        <p:spPr>
          <a:xfrm>
            <a:off x="1712268" y="1076544"/>
            <a:ext cx="1656184" cy="400110"/>
          </a:xfrm>
          <a:prstGeom prst="rect">
            <a:avLst/>
          </a:prstGeom>
          <a:noFill/>
        </p:spPr>
        <p:txBody>
          <a:bodyPr wrap="square" rtlCol="0">
            <a:spAutoFit/>
          </a:bodyPr>
          <a:lstStyle/>
          <a:p>
            <a:r>
              <a:rPr lang="ru-RU" sz="2000" dirty="0">
                <a:solidFill>
                  <a:srgbClr val="FF0000"/>
                </a:solidFill>
              </a:rPr>
              <a:t>Все деменции</a:t>
            </a:r>
            <a:endParaRPr lang="ru-RU" sz="2000" dirty="0">
              <a:solidFill>
                <a:srgbClr val="FF0000"/>
              </a:solidFill>
            </a:endParaRPr>
          </a:p>
        </p:txBody>
      </p:sp>
      <p:sp>
        <p:nvSpPr>
          <p:cNvPr id="8" name="TextBox 7"/>
          <p:cNvSpPr txBox="1"/>
          <p:nvPr/>
        </p:nvSpPr>
        <p:spPr>
          <a:xfrm>
            <a:off x="5265402" y="2928349"/>
            <a:ext cx="2430798" cy="400110"/>
          </a:xfrm>
          <a:prstGeom prst="rect">
            <a:avLst/>
          </a:prstGeom>
          <a:noFill/>
        </p:spPr>
        <p:txBody>
          <a:bodyPr wrap="square" rtlCol="0">
            <a:spAutoFit/>
          </a:bodyPr>
          <a:lstStyle/>
          <a:p>
            <a:r>
              <a:rPr lang="ru-RU" sz="2000" dirty="0">
                <a:solidFill>
                  <a:srgbClr val="FF0000"/>
                </a:solidFill>
              </a:rPr>
              <a:t>Болезнь Альцгеймера</a:t>
            </a:r>
            <a:endParaRPr lang="ru-RU" sz="2000" dirty="0">
              <a:solidFill>
                <a:srgbClr val="FF0000"/>
              </a:solidFill>
            </a:endParaRPr>
          </a:p>
        </p:txBody>
      </p:sp>
      <p:sp>
        <p:nvSpPr>
          <p:cNvPr id="9" name="TextBox 8"/>
          <p:cNvSpPr txBox="1"/>
          <p:nvPr/>
        </p:nvSpPr>
        <p:spPr>
          <a:xfrm>
            <a:off x="5214530" y="3026862"/>
            <a:ext cx="2237150" cy="369332"/>
          </a:xfrm>
          <a:prstGeom prst="rect">
            <a:avLst/>
          </a:prstGeom>
          <a:noFill/>
        </p:spPr>
        <p:txBody>
          <a:bodyPr wrap="square" rtlCol="0">
            <a:spAutoFit/>
          </a:bodyPr>
          <a:lstStyle/>
          <a:p>
            <a:endParaRPr lang="ru-RU" dirty="0">
              <a:solidFill>
                <a:srgbClr val="FF0000"/>
              </a:solidFill>
            </a:endParaRPr>
          </a:p>
        </p:txBody>
      </p:sp>
      <p:sp>
        <p:nvSpPr>
          <p:cNvPr id="10" name="TextBox 9"/>
          <p:cNvSpPr txBox="1"/>
          <p:nvPr/>
        </p:nvSpPr>
        <p:spPr>
          <a:xfrm>
            <a:off x="8979042" y="4584650"/>
            <a:ext cx="2590657" cy="400110"/>
          </a:xfrm>
          <a:prstGeom prst="rect">
            <a:avLst/>
          </a:prstGeom>
          <a:noFill/>
        </p:spPr>
        <p:txBody>
          <a:bodyPr wrap="square" rtlCol="0">
            <a:spAutoFit/>
          </a:bodyPr>
          <a:lstStyle/>
          <a:p>
            <a:r>
              <a:rPr lang="ru-RU" sz="2000" dirty="0">
                <a:solidFill>
                  <a:srgbClr val="FF0000"/>
                </a:solidFill>
              </a:rPr>
              <a:t>Сосудистая деменция</a:t>
            </a:r>
            <a:endParaRPr lang="ru-RU" sz="2000" dirty="0">
              <a:solidFill>
                <a:srgbClr val="FF0000"/>
              </a:solidFill>
            </a:endParaRPr>
          </a:p>
        </p:txBody>
      </p:sp>
      <p:sp>
        <p:nvSpPr>
          <p:cNvPr id="11" name="TextBox 10"/>
          <p:cNvSpPr txBox="1"/>
          <p:nvPr/>
        </p:nvSpPr>
        <p:spPr>
          <a:xfrm>
            <a:off x="2347764" y="3212976"/>
            <a:ext cx="1020688" cy="461665"/>
          </a:xfrm>
          <a:prstGeom prst="rect">
            <a:avLst/>
          </a:prstGeom>
          <a:noFill/>
        </p:spPr>
        <p:txBody>
          <a:bodyPr wrap="square" rtlCol="0">
            <a:spAutoFit/>
          </a:bodyPr>
          <a:lstStyle/>
          <a:p>
            <a:r>
              <a:rPr lang="ru-RU" sz="2400" b="1" dirty="0">
                <a:solidFill>
                  <a:srgbClr val="FF0000"/>
                </a:solidFill>
              </a:rPr>
              <a:t>+</a:t>
            </a:r>
            <a:r>
              <a:rPr lang="ru-RU" sz="2400" b="1" dirty="0">
                <a:solidFill>
                  <a:srgbClr val="FF0000"/>
                </a:solidFill>
              </a:rPr>
              <a:t>22%</a:t>
            </a:r>
            <a:endParaRPr lang="ru-RU" sz="2400" b="1" dirty="0">
              <a:solidFill>
                <a:srgbClr val="FF0000"/>
              </a:solidFill>
            </a:endParaRPr>
          </a:p>
        </p:txBody>
      </p:sp>
      <p:sp>
        <p:nvSpPr>
          <p:cNvPr id="12" name="TextBox 11"/>
          <p:cNvSpPr txBox="1"/>
          <p:nvPr/>
        </p:nvSpPr>
        <p:spPr>
          <a:xfrm>
            <a:off x="6420036" y="4769316"/>
            <a:ext cx="1187264" cy="461665"/>
          </a:xfrm>
          <a:prstGeom prst="rect">
            <a:avLst/>
          </a:prstGeom>
          <a:noFill/>
        </p:spPr>
        <p:txBody>
          <a:bodyPr wrap="square" rtlCol="0">
            <a:spAutoFit/>
          </a:bodyPr>
          <a:lstStyle/>
          <a:p>
            <a:r>
              <a:rPr lang="ru-RU" sz="2400" b="1" dirty="0">
                <a:solidFill>
                  <a:srgbClr val="FF0000"/>
                </a:solidFill>
              </a:rPr>
              <a:t>+18%</a:t>
            </a:r>
            <a:endParaRPr lang="ru-RU" sz="2400" b="1" dirty="0">
              <a:solidFill>
                <a:srgbClr val="FF0000"/>
              </a:solidFill>
            </a:endParaRPr>
          </a:p>
        </p:txBody>
      </p:sp>
      <p:sp>
        <p:nvSpPr>
          <p:cNvPr id="13" name="TextBox 12"/>
          <p:cNvSpPr txBox="1"/>
          <p:nvPr/>
        </p:nvSpPr>
        <p:spPr>
          <a:xfrm>
            <a:off x="9919940" y="6433530"/>
            <a:ext cx="1027460" cy="461665"/>
          </a:xfrm>
          <a:prstGeom prst="rect">
            <a:avLst/>
          </a:prstGeom>
          <a:noFill/>
        </p:spPr>
        <p:txBody>
          <a:bodyPr wrap="square" rtlCol="0">
            <a:spAutoFit/>
          </a:bodyPr>
          <a:lstStyle/>
          <a:p>
            <a:r>
              <a:rPr lang="ru-RU" sz="2400" b="1" dirty="0">
                <a:solidFill>
                  <a:srgbClr val="FF0000"/>
                </a:solidFill>
              </a:rPr>
              <a:t>+40%</a:t>
            </a:r>
            <a:endParaRPr lang="ru-RU" sz="2400" b="1" dirty="0">
              <a:solidFill>
                <a:srgbClr val="FF0000"/>
              </a:solidFill>
            </a:endParaRPr>
          </a:p>
        </p:txBody>
      </p:sp>
      <p:sp>
        <p:nvSpPr>
          <p:cNvPr id="14" name="TextBox 13"/>
          <p:cNvSpPr txBox="1"/>
          <p:nvPr/>
        </p:nvSpPr>
        <p:spPr>
          <a:xfrm>
            <a:off x="6722368" y="1242782"/>
            <a:ext cx="4752528" cy="1200329"/>
          </a:xfrm>
          <a:prstGeom prst="rect">
            <a:avLst/>
          </a:prstGeom>
          <a:noFill/>
        </p:spPr>
        <p:txBody>
          <a:bodyPr wrap="square" rtlCol="0">
            <a:spAutoFit/>
          </a:bodyPr>
          <a:lstStyle/>
          <a:p>
            <a:pPr algn="ctr"/>
            <a:r>
              <a:rPr lang="ru-RU" sz="2400" dirty="0"/>
              <a:t>Мета-анализ 5 </a:t>
            </a:r>
            <a:r>
              <a:rPr lang="ru-RU" sz="2400" dirty="0" err="1"/>
              <a:t>проспективных</a:t>
            </a:r>
            <a:r>
              <a:rPr lang="ru-RU" sz="2400" dirty="0"/>
              <a:t> </a:t>
            </a:r>
            <a:r>
              <a:rPr lang="ru-RU" sz="2400" dirty="0" err="1"/>
              <a:t>когортных</a:t>
            </a:r>
            <a:r>
              <a:rPr lang="ru-RU" sz="2400" dirty="0"/>
              <a:t> исследований, </a:t>
            </a:r>
            <a:r>
              <a:rPr lang="en-US" sz="2400" dirty="0"/>
              <a:t>n=</a:t>
            </a:r>
            <a:r>
              <a:rPr lang="en-US" sz="2400" dirty="0"/>
              <a:t>43 </a:t>
            </a:r>
            <a:r>
              <a:rPr lang="en-US" sz="2400" dirty="0"/>
              <a:t>452</a:t>
            </a:r>
            <a:r>
              <a:rPr lang="ru-RU" sz="2400" dirty="0"/>
              <a:t>, длительность наблюдения 6-28 лет</a:t>
            </a:r>
            <a:r>
              <a:rPr lang="en-US" sz="2400" dirty="0"/>
              <a:t> </a:t>
            </a:r>
            <a:endParaRPr lang="ru-RU" sz="2400" dirty="0"/>
          </a:p>
        </p:txBody>
      </p:sp>
      <p:sp>
        <p:nvSpPr>
          <p:cNvPr id="15" name="TextBox 14"/>
          <p:cNvSpPr txBox="1"/>
          <p:nvPr/>
        </p:nvSpPr>
        <p:spPr>
          <a:xfrm>
            <a:off x="370687" y="6374817"/>
            <a:ext cx="4824536" cy="307777"/>
          </a:xfrm>
          <a:prstGeom prst="rect">
            <a:avLst/>
          </a:prstGeom>
          <a:noFill/>
        </p:spPr>
        <p:txBody>
          <a:bodyPr wrap="square" rtlCol="0">
            <a:spAutoFit/>
          </a:bodyPr>
          <a:lstStyle/>
          <a:p>
            <a:r>
              <a:rPr lang="en-US" sz="1400" dirty="0"/>
              <a:t>Min M et al. </a:t>
            </a:r>
            <a:r>
              <a:rPr lang="pl-PL" sz="1400" i="1" dirty="0"/>
              <a:t>Int J Geriatr Psychiatry</a:t>
            </a:r>
            <a:r>
              <a:rPr lang="pl-PL" sz="1400" dirty="0"/>
              <a:t>. 2018;1–7.</a:t>
            </a:r>
            <a:endParaRPr lang="ru-RU" sz="1400" dirty="0"/>
          </a:p>
        </p:txBody>
      </p:sp>
    </p:spTree>
    <p:extLst>
      <p:ext uri="{BB962C8B-B14F-4D97-AF65-F5344CB8AC3E}">
        <p14:creationId xmlns:p14="http://schemas.microsoft.com/office/powerpoint/2010/main" val="2771191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0070C0"/>
                </a:solidFill>
              </a:rPr>
              <a:t>Сложные вопросы ведения сердечно-сосудистых заболеваний у пациентов старшего возраста</a:t>
            </a:r>
            <a:endParaRPr lang="ru-RU" sz="3200" b="1" dirty="0">
              <a:solidFill>
                <a:srgbClr val="0070C0"/>
              </a:solidFill>
            </a:endParaRPr>
          </a:p>
        </p:txBody>
      </p:sp>
      <p:sp>
        <p:nvSpPr>
          <p:cNvPr id="3" name="Объект 2"/>
          <p:cNvSpPr>
            <a:spLocks noGrp="1"/>
          </p:cNvSpPr>
          <p:nvPr>
            <p:ph idx="1"/>
          </p:nvPr>
        </p:nvSpPr>
        <p:spPr>
          <a:xfrm>
            <a:off x="838200" y="2162509"/>
            <a:ext cx="10515600" cy="4351338"/>
          </a:xfrm>
        </p:spPr>
        <p:txBody>
          <a:bodyPr/>
          <a:lstStyle/>
          <a:p>
            <a:r>
              <a:rPr lang="ru-RU" dirty="0" smtClean="0"/>
              <a:t>Артериальная гипертония: как лечить у сложных гериатрических пациентов?</a:t>
            </a:r>
          </a:p>
          <a:p>
            <a:r>
              <a:rPr lang="ru-RU" dirty="0" err="1" smtClean="0"/>
              <a:t>Липидснижающая</a:t>
            </a:r>
            <a:r>
              <a:rPr lang="ru-RU" dirty="0" smtClean="0"/>
              <a:t> терапия для первичной и вторичной профилактики ССЗ?</a:t>
            </a:r>
          </a:p>
          <a:p>
            <a:r>
              <a:rPr lang="ru-RU" dirty="0" smtClean="0"/>
              <a:t>Ацетилсалициловая кислота для первичной профилактики?</a:t>
            </a:r>
          </a:p>
          <a:p>
            <a:r>
              <a:rPr lang="ru-RU" dirty="0" smtClean="0"/>
              <a:t>Лечение сердечной недостаточности?</a:t>
            </a:r>
          </a:p>
        </p:txBody>
      </p:sp>
    </p:spTree>
    <p:extLst>
      <p:ext uri="{BB962C8B-B14F-4D97-AF65-F5344CB8AC3E}">
        <p14:creationId xmlns:p14="http://schemas.microsoft.com/office/powerpoint/2010/main" val="3662930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5354" y="260648"/>
            <a:ext cx="7886700" cy="994172"/>
          </a:xfrm>
        </p:spPr>
        <p:txBody>
          <a:bodyPr>
            <a:normAutofit/>
          </a:bodyPr>
          <a:lstStyle/>
          <a:p>
            <a:pPr algn="ctr"/>
            <a:r>
              <a:rPr lang="ru-RU" sz="3200" b="1" dirty="0" err="1">
                <a:solidFill>
                  <a:srgbClr val="0070C0"/>
                </a:solidFill>
              </a:rPr>
              <a:t>Лерканидипин</a:t>
            </a:r>
            <a:r>
              <a:rPr lang="ru-RU" sz="3200" b="1" dirty="0">
                <a:solidFill>
                  <a:srgbClr val="0070C0"/>
                </a:solidFill>
              </a:rPr>
              <a:t>: фармакологические свойства</a:t>
            </a:r>
          </a:p>
        </p:txBody>
      </p:sp>
      <p:sp>
        <p:nvSpPr>
          <p:cNvPr id="3" name="Объект 2"/>
          <p:cNvSpPr>
            <a:spLocks noGrp="1"/>
          </p:cNvSpPr>
          <p:nvPr>
            <p:ph idx="1"/>
          </p:nvPr>
        </p:nvSpPr>
        <p:spPr>
          <a:xfrm>
            <a:off x="1847528" y="1254820"/>
            <a:ext cx="8568952" cy="3568550"/>
          </a:xfrm>
        </p:spPr>
        <p:txBody>
          <a:bodyPr>
            <a:noAutofit/>
          </a:bodyPr>
          <a:lstStyle/>
          <a:p>
            <a:pPr marL="0" indent="0">
              <a:buNone/>
            </a:pPr>
            <a:r>
              <a:rPr lang="ru-RU" sz="2400" dirty="0">
                <a:solidFill>
                  <a:srgbClr val="FF0000"/>
                </a:solidFill>
              </a:rPr>
              <a:t>Высокая </a:t>
            </a:r>
            <a:r>
              <a:rPr lang="ru-RU" sz="2400" dirty="0" err="1">
                <a:solidFill>
                  <a:srgbClr val="FF0000"/>
                </a:solidFill>
              </a:rPr>
              <a:t>липофильность</a:t>
            </a:r>
            <a:endParaRPr lang="ru-RU" sz="2400" dirty="0">
              <a:solidFill>
                <a:srgbClr val="FF0000"/>
              </a:solidFill>
            </a:endParaRPr>
          </a:p>
          <a:p>
            <a:pPr marL="0" indent="0">
              <a:buNone/>
            </a:pPr>
            <a:r>
              <a:rPr lang="ru-RU" sz="2400" dirty="0"/>
              <a:t>	</a:t>
            </a:r>
            <a:r>
              <a:rPr lang="ru-RU" sz="2400" dirty="0"/>
              <a:t>Продленное взаимодействие с рецептором</a:t>
            </a:r>
          </a:p>
          <a:p>
            <a:pPr marL="0" indent="0">
              <a:buNone/>
            </a:pPr>
            <a:r>
              <a:rPr lang="ru-RU" sz="2400" dirty="0"/>
              <a:t>	</a:t>
            </a:r>
            <a:r>
              <a:rPr lang="ru-RU" sz="2400" dirty="0"/>
              <a:t>Стойкая </a:t>
            </a:r>
            <a:r>
              <a:rPr lang="ru-RU" sz="2400" dirty="0" err="1"/>
              <a:t>вазодилатация</a:t>
            </a:r>
            <a:r>
              <a:rPr lang="ru-RU" sz="2400" dirty="0"/>
              <a:t> (гладкое </a:t>
            </a:r>
            <a:r>
              <a:rPr lang="ru-RU" sz="2400" dirty="0" err="1"/>
              <a:t>антигипертензивное</a:t>
            </a:r>
            <a:r>
              <a:rPr lang="ru-RU" sz="2400" dirty="0"/>
              <a:t>      </a:t>
            </a:r>
          </a:p>
          <a:p>
            <a:pPr marL="0" indent="0">
              <a:buNone/>
            </a:pPr>
            <a:r>
              <a:rPr lang="ru-RU" sz="2400" dirty="0"/>
              <a:t> </a:t>
            </a:r>
            <a:r>
              <a:rPr lang="ru-RU" sz="2400" dirty="0"/>
              <a:t>            действие, защита органов-мишеней)</a:t>
            </a:r>
          </a:p>
          <a:p>
            <a:pPr marL="0" indent="0">
              <a:buNone/>
            </a:pPr>
            <a:r>
              <a:rPr lang="ru-RU" sz="2400" dirty="0"/>
              <a:t> </a:t>
            </a:r>
            <a:r>
              <a:rPr lang="ru-RU" sz="2400" dirty="0"/>
              <a:t>            Минимальное отрицательное инотропное действие</a:t>
            </a:r>
          </a:p>
          <a:p>
            <a:pPr marL="0" indent="0">
              <a:buNone/>
            </a:pPr>
            <a:r>
              <a:rPr lang="ru-RU" sz="2400" dirty="0"/>
              <a:t>	Минимальная симпатическая активация</a:t>
            </a:r>
          </a:p>
          <a:p>
            <a:pPr marL="0" indent="0">
              <a:buNone/>
            </a:pPr>
            <a:r>
              <a:rPr lang="ru-RU" sz="2400" dirty="0"/>
              <a:t>	</a:t>
            </a:r>
            <a:r>
              <a:rPr lang="ru-RU" sz="2400" dirty="0"/>
              <a:t>Меньшая частота НЯ, типичных для </a:t>
            </a:r>
            <a:r>
              <a:rPr lang="ru-RU" sz="2400" dirty="0" err="1"/>
              <a:t>дгпПАК</a:t>
            </a:r>
            <a:endParaRPr lang="ru-RU" sz="2400" dirty="0"/>
          </a:p>
          <a:p>
            <a:pPr marL="0" indent="0">
              <a:buNone/>
            </a:pPr>
            <a:r>
              <a:rPr lang="ru-RU" sz="2400" dirty="0">
                <a:solidFill>
                  <a:srgbClr val="FF0000"/>
                </a:solidFill>
              </a:rPr>
              <a:t>Дилатация афферентной и эфферентной артериол </a:t>
            </a:r>
          </a:p>
          <a:p>
            <a:pPr marL="0" indent="0">
              <a:buNone/>
            </a:pPr>
            <a:r>
              <a:rPr lang="ru-RU" sz="2400" dirty="0"/>
              <a:t>	</a:t>
            </a:r>
            <a:r>
              <a:rPr lang="ru-RU" sz="2400" dirty="0" err="1"/>
              <a:t>Н</a:t>
            </a:r>
            <a:r>
              <a:rPr lang="ru-RU" sz="2400" dirty="0" err="1"/>
              <a:t>ефропротективный</a:t>
            </a:r>
            <a:r>
              <a:rPr lang="ru-RU" sz="2400" dirty="0"/>
              <a:t> </a:t>
            </a:r>
            <a:r>
              <a:rPr lang="ru-RU" sz="2400" dirty="0" smtClean="0"/>
              <a:t>эффект</a:t>
            </a:r>
            <a:endParaRPr lang="ru-RU" sz="2400" dirty="0"/>
          </a:p>
          <a:p>
            <a:pPr marL="0" indent="0">
              <a:buNone/>
            </a:pPr>
            <a:r>
              <a:rPr lang="ru-RU" sz="2400" dirty="0">
                <a:solidFill>
                  <a:srgbClr val="FF0000"/>
                </a:solidFill>
              </a:rPr>
              <a:t>Антиоксидантный эффект </a:t>
            </a:r>
          </a:p>
          <a:p>
            <a:pPr marL="0" indent="0">
              <a:buNone/>
            </a:pPr>
            <a:r>
              <a:rPr lang="ru-RU" sz="2400" dirty="0"/>
              <a:t>	А</a:t>
            </a:r>
            <a:r>
              <a:rPr lang="ru-RU" sz="2400" dirty="0"/>
              <a:t>нтиатеросклеротический/ </a:t>
            </a:r>
            <a:r>
              <a:rPr lang="ru-RU" sz="2400" dirty="0" err="1"/>
              <a:t>кардиопротективный</a:t>
            </a:r>
            <a:r>
              <a:rPr lang="ru-RU" sz="2400" dirty="0"/>
              <a:t> эффект</a:t>
            </a:r>
          </a:p>
          <a:p>
            <a:pPr marL="0" indent="0">
              <a:buNone/>
            </a:pPr>
            <a:endParaRPr lang="ru-RU" sz="2400" dirty="0"/>
          </a:p>
        </p:txBody>
      </p:sp>
      <p:sp>
        <p:nvSpPr>
          <p:cNvPr id="4" name="Прямоугольник 3"/>
          <p:cNvSpPr/>
          <p:nvPr/>
        </p:nvSpPr>
        <p:spPr>
          <a:xfrm>
            <a:off x="6961139" y="6453336"/>
            <a:ext cx="3688830" cy="253916"/>
          </a:xfrm>
          <a:prstGeom prst="rect">
            <a:avLst/>
          </a:prstGeom>
        </p:spPr>
        <p:txBody>
          <a:bodyPr wrap="none">
            <a:spAutoFit/>
          </a:bodyPr>
          <a:lstStyle/>
          <a:p>
            <a:r>
              <a:rPr lang="en-US" sz="1050" dirty="0" err="1"/>
              <a:t>Borghi</a:t>
            </a:r>
            <a:r>
              <a:rPr lang="en-US" sz="1050" dirty="0"/>
              <a:t>, et al. Vascular Health and Risk Management 2005:1(3) 173–182</a:t>
            </a:r>
            <a:endParaRPr lang="ru-RU" sz="1050" dirty="0"/>
          </a:p>
        </p:txBody>
      </p:sp>
      <p:pic>
        <p:nvPicPr>
          <p:cNvPr id="5" name="Рисунок 4"/>
          <p:cNvPicPr>
            <a:picLocks noChangeAspect="1"/>
          </p:cNvPicPr>
          <p:nvPr/>
        </p:nvPicPr>
        <p:blipFill>
          <a:blip r:embed="rId2"/>
          <a:stretch>
            <a:fillRect/>
          </a:stretch>
        </p:blipFill>
        <p:spPr>
          <a:xfrm>
            <a:off x="12519135" y="1833727"/>
            <a:ext cx="2628900" cy="3143250"/>
          </a:xfrm>
          <a:prstGeom prst="rect">
            <a:avLst/>
          </a:prstGeom>
        </p:spPr>
      </p:pic>
    </p:spTree>
    <p:extLst>
      <p:ext uri="{BB962C8B-B14F-4D97-AF65-F5344CB8AC3E}">
        <p14:creationId xmlns:p14="http://schemas.microsoft.com/office/powerpoint/2010/main" val="3268660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0070C0"/>
                </a:solidFill>
              </a:rPr>
              <a:t>Сложные вопросы ведения сердечно-сосудистых заболеваний у пациентов старшего возраста</a:t>
            </a:r>
            <a:endParaRPr lang="ru-RU" sz="3200" b="1" dirty="0">
              <a:solidFill>
                <a:srgbClr val="0070C0"/>
              </a:solidFill>
            </a:endParaRPr>
          </a:p>
        </p:txBody>
      </p:sp>
      <p:sp>
        <p:nvSpPr>
          <p:cNvPr id="3" name="Объект 2"/>
          <p:cNvSpPr>
            <a:spLocks noGrp="1"/>
          </p:cNvSpPr>
          <p:nvPr>
            <p:ph idx="1"/>
          </p:nvPr>
        </p:nvSpPr>
        <p:spPr>
          <a:xfrm>
            <a:off x="838200" y="2162509"/>
            <a:ext cx="10515600" cy="4351338"/>
          </a:xfrm>
        </p:spPr>
        <p:txBody>
          <a:bodyPr/>
          <a:lstStyle/>
          <a:p>
            <a:r>
              <a:rPr lang="ru-RU" dirty="0" smtClean="0"/>
              <a:t>Артериальная гипертония: как лечить у сложных гериатрических пациентов?</a:t>
            </a:r>
          </a:p>
          <a:p>
            <a:r>
              <a:rPr lang="ru-RU" b="1" dirty="0" err="1" smtClean="0">
                <a:solidFill>
                  <a:srgbClr val="0070C0"/>
                </a:solidFill>
              </a:rPr>
              <a:t>Липидснижающая</a:t>
            </a:r>
            <a:r>
              <a:rPr lang="ru-RU" b="1" dirty="0" smtClean="0">
                <a:solidFill>
                  <a:srgbClr val="0070C0"/>
                </a:solidFill>
              </a:rPr>
              <a:t> терапия для первичной и вторичной профилактики ССЗ?</a:t>
            </a:r>
          </a:p>
          <a:p>
            <a:r>
              <a:rPr lang="ru-RU" dirty="0" smtClean="0"/>
              <a:t>Ацетилсалициловая кислота для первичной профилактики?</a:t>
            </a:r>
          </a:p>
          <a:p>
            <a:r>
              <a:rPr lang="ru-RU" dirty="0" smtClean="0"/>
              <a:t>Лечение сердечной недостаточности?</a:t>
            </a:r>
          </a:p>
        </p:txBody>
      </p:sp>
    </p:spTree>
    <p:extLst>
      <p:ext uri="{BB962C8B-B14F-4D97-AF65-F5344CB8AC3E}">
        <p14:creationId xmlns:p14="http://schemas.microsoft.com/office/powerpoint/2010/main" val="384100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500" y="-177800"/>
            <a:ext cx="11976100" cy="1325563"/>
          </a:xfrm>
        </p:spPr>
        <p:txBody>
          <a:bodyPr>
            <a:normAutofit/>
          </a:bodyPr>
          <a:lstStyle/>
          <a:p>
            <a:pPr algn="ctr"/>
            <a:r>
              <a:rPr lang="ru-RU" sz="3200" b="1" dirty="0" smtClean="0">
                <a:solidFill>
                  <a:srgbClr val="0070C0"/>
                </a:solidFill>
                <a:latin typeface="Arial Narrow" panose="020B0606020202030204" pitchFamily="34" charset="0"/>
              </a:rPr>
              <a:t>«Предотвращенное ССЗ» и дальнейший прием </a:t>
            </a:r>
            <a:r>
              <a:rPr lang="ru-RU" sz="3200" b="1" dirty="0" err="1" smtClean="0">
                <a:solidFill>
                  <a:srgbClr val="0070C0"/>
                </a:solidFill>
                <a:latin typeface="Arial Narrow" panose="020B0606020202030204" pitchFamily="34" charset="0"/>
              </a:rPr>
              <a:t>статина</a:t>
            </a:r>
            <a:endParaRPr lang="ru-RU" sz="3200" b="1" dirty="0">
              <a:solidFill>
                <a:srgbClr val="0070C0"/>
              </a:solidFill>
              <a:latin typeface="Arial Narrow" panose="020B0606020202030204" pitchFamily="34" charset="0"/>
            </a:endParaRPr>
          </a:p>
        </p:txBody>
      </p:sp>
      <p:pic>
        <p:nvPicPr>
          <p:cNvPr id="4" name="Объект 3"/>
          <p:cNvPicPr>
            <a:picLocks noGrp="1" noChangeAspect="1"/>
          </p:cNvPicPr>
          <p:nvPr>
            <p:ph idx="1"/>
          </p:nvPr>
        </p:nvPicPr>
        <p:blipFill rotWithShape="1">
          <a:blip r:embed="rId3"/>
          <a:srcRect t="291"/>
          <a:stretch/>
        </p:blipFill>
        <p:spPr>
          <a:xfrm>
            <a:off x="-165101" y="970058"/>
            <a:ext cx="12739409" cy="5613621"/>
          </a:xfrm>
          <a:prstGeom prst="rect">
            <a:avLst/>
          </a:prstGeom>
        </p:spPr>
      </p:pic>
      <p:sp>
        <p:nvSpPr>
          <p:cNvPr id="5" name="TextBox 4"/>
          <p:cNvSpPr txBox="1"/>
          <p:nvPr/>
        </p:nvSpPr>
        <p:spPr>
          <a:xfrm>
            <a:off x="5982236" y="6583680"/>
            <a:ext cx="6567637" cy="307777"/>
          </a:xfrm>
          <a:prstGeom prst="rect">
            <a:avLst/>
          </a:prstGeom>
          <a:noFill/>
        </p:spPr>
        <p:txBody>
          <a:bodyPr wrap="square" rtlCol="0">
            <a:spAutoFit/>
          </a:bodyPr>
          <a:lstStyle/>
          <a:p>
            <a:r>
              <a:rPr lang="en-US" sz="1400" dirty="0" smtClean="0">
                <a:latin typeface="Arial Narrow" panose="020B0606020202030204" pitchFamily="34" charset="0"/>
              </a:rPr>
              <a:t>Hawley CE et al Drugs Aging.</a:t>
            </a:r>
            <a:r>
              <a:rPr lang="en-US" sz="1400" dirty="0">
                <a:latin typeface="Arial Narrow" panose="020B0606020202030204" pitchFamily="34" charset="0"/>
              </a:rPr>
              <a:t> </a:t>
            </a:r>
            <a:r>
              <a:rPr lang="en-US" sz="1400" dirty="0" smtClean="0">
                <a:latin typeface="Arial Narrow" panose="020B0606020202030204" pitchFamily="34" charset="0"/>
              </a:rPr>
              <a:t>2019 May 3. </a:t>
            </a:r>
            <a:r>
              <a:rPr lang="en-US" sz="1400" dirty="0" err="1" smtClean="0">
                <a:latin typeface="Arial Narrow" panose="020B0606020202030204" pitchFamily="34" charset="0"/>
              </a:rPr>
              <a:t>doi</a:t>
            </a:r>
            <a:r>
              <a:rPr lang="en-US" sz="1400" dirty="0" smtClean="0">
                <a:latin typeface="Arial Narrow" panose="020B0606020202030204" pitchFamily="34" charset="0"/>
              </a:rPr>
              <a:t>: 10.1007/s40266-019-00673-w</a:t>
            </a:r>
            <a:endParaRPr lang="ru-RU" sz="1400" dirty="0">
              <a:latin typeface="Arial Narrow" panose="020B0606020202030204" pitchFamily="34" charset="0"/>
            </a:endParaRPr>
          </a:p>
        </p:txBody>
      </p:sp>
      <p:sp>
        <p:nvSpPr>
          <p:cNvPr id="6" name="TextBox 5"/>
          <p:cNvSpPr txBox="1"/>
          <p:nvPr/>
        </p:nvSpPr>
        <p:spPr>
          <a:xfrm>
            <a:off x="-70236" y="2019180"/>
            <a:ext cx="2950486" cy="400110"/>
          </a:xfrm>
          <a:prstGeom prst="rect">
            <a:avLst/>
          </a:prstGeom>
          <a:solidFill>
            <a:schemeClr val="bg1"/>
          </a:solidFill>
        </p:spPr>
        <p:txBody>
          <a:bodyPr wrap="square" rtlCol="0">
            <a:spAutoFit/>
          </a:bodyPr>
          <a:lstStyle/>
          <a:p>
            <a:r>
              <a:rPr lang="ru-RU" sz="2000" dirty="0" smtClean="0">
                <a:latin typeface="Arial Narrow" panose="020B0606020202030204" pitchFamily="34" charset="0"/>
              </a:rPr>
              <a:t>Оба пациента А и В</a:t>
            </a:r>
            <a:endParaRPr lang="ru-RU" sz="2000" dirty="0">
              <a:latin typeface="Arial Narrow" panose="020B0606020202030204" pitchFamily="34" charset="0"/>
            </a:endParaRPr>
          </a:p>
        </p:txBody>
      </p:sp>
      <p:sp>
        <p:nvSpPr>
          <p:cNvPr id="7" name="TextBox 6"/>
          <p:cNvSpPr txBox="1"/>
          <p:nvPr/>
        </p:nvSpPr>
        <p:spPr>
          <a:xfrm>
            <a:off x="335833" y="2503796"/>
            <a:ext cx="2170705" cy="2031325"/>
          </a:xfrm>
          <a:prstGeom prst="rect">
            <a:avLst/>
          </a:prstGeom>
          <a:solidFill>
            <a:schemeClr val="bg1"/>
          </a:solidFill>
        </p:spPr>
        <p:txBody>
          <a:bodyPr wrap="square" rtlCol="0">
            <a:spAutoFit/>
          </a:bodyPr>
          <a:lstStyle/>
          <a:p>
            <a:r>
              <a:rPr lang="ru-RU" dirty="0" smtClean="0">
                <a:latin typeface="Arial Narrow" panose="020B0606020202030204" pitchFamily="34" charset="0"/>
              </a:rPr>
              <a:t>Мужчина</a:t>
            </a:r>
          </a:p>
          <a:p>
            <a:r>
              <a:rPr lang="ru-RU" dirty="0" smtClean="0">
                <a:latin typeface="Arial Narrow" panose="020B0606020202030204" pitchFamily="34" charset="0"/>
              </a:rPr>
              <a:t>65 лет</a:t>
            </a:r>
          </a:p>
          <a:p>
            <a:r>
              <a:rPr lang="ru-RU" dirty="0" smtClean="0">
                <a:latin typeface="Arial Narrow" panose="020B0606020202030204" pitchFamily="34" charset="0"/>
              </a:rPr>
              <a:t>Белый</a:t>
            </a:r>
          </a:p>
          <a:p>
            <a:r>
              <a:rPr lang="ru-RU" dirty="0" smtClean="0">
                <a:latin typeface="Arial Narrow" panose="020B0606020202030204" pitchFamily="34" charset="0"/>
              </a:rPr>
              <a:t>ОХС 130 мг/</a:t>
            </a:r>
            <a:r>
              <a:rPr lang="ru-RU" dirty="0" err="1" smtClean="0">
                <a:latin typeface="Arial Narrow" panose="020B0606020202030204" pitchFamily="34" charset="0"/>
              </a:rPr>
              <a:t>дл</a:t>
            </a:r>
            <a:endParaRPr lang="ru-RU" dirty="0" smtClean="0">
              <a:latin typeface="Arial Narrow" panose="020B0606020202030204" pitchFamily="34" charset="0"/>
            </a:endParaRPr>
          </a:p>
          <a:p>
            <a:r>
              <a:rPr lang="ru-RU" dirty="0" smtClean="0">
                <a:latin typeface="Arial Narrow" panose="020B0606020202030204" pitchFamily="34" charset="0"/>
              </a:rPr>
              <a:t>ХС-ЛВП 50 мг/</a:t>
            </a:r>
            <a:r>
              <a:rPr lang="ru-RU" dirty="0" err="1" smtClean="0">
                <a:latin typeface="Arial Narrow" panose="020B0606020202030204" pitchFamily="34" charset="0"/>
              </a:rPr>
              <a:t>дл</a:t>
            </a:r>
            <a:endParaRPr lang="ru-RU" dirty="0" smtClean="0">
              <a:latin typeface="Arial Narrow" panose="020B0606020202030204" pitchFamily="34" charset="0"/>
            </a:endParaRPr>
          </a:p>
          <a:p>
            <a:r>
              <a:rPr lang="ru-RU" dirty="0" smtClean="0">
                <a:latin typeface="Arial Narrow" panose="020B0606020202030204" pitchFamily="34" charset="0"/>
              </a:rPr>
              <a:t>Без СД</a:t>
            </a:r>
          </a:p>
          <a:p>
            <a:r>
              <a:rPr lang="ru-RU" dirty="0" smtClean="0">
                <a:latin typeface="Arial Narrow" panose="020B0606020202030204" pitchFamily="34" charset="0"/>
              </a:rPr>
              <a:t>Не курит</a:t>
            </a:r>
            <a:endParaRPr lang="ru-RU" dirty="0">
              <a:latin typeface="Arial Narrow" panose="020B0606020202030204" pitchFamily="34" charset="0"/>
            </a:endParaRPr>
          </a:p>
        </p:txBody>
      </p:sp>
      <p:sp>
        <p:nvSpPr>
          <p:cNvPr id="8" name="TextBox 7"/>
          <p:cNvSpPr txBox="1"/>
          <p:nvPr/>
        </p:nvSpPr>
        <p:spPr>
          <a:xfrm>
            <a:off x="42407" y="4835267"/>
            <a:ext cx="2599303" cy="369332"/>
          </a:xfrm>
          <a:prstGeom prst="rect">
            <a:avLst/>
          </a:prstGeom>
          <a:solidFill>
            <a:schemeClr val="bg1"/>
          </a:solidFill>
        </p:spPr>
        <p:txBody>
          <a:bodyPr wrap="square" rtlCol="0">
            <a:spAutoFit/>
          </a:bodyPr>
          <a:lstStyle/>
          <a:p>
            <a:r>
              <a:rPr lang="ru-RU" dirty="0" smtClean="0">
                <a:latin typeface="Arial Narrow" panose="020B0606020202030204" pitchFamily="34" charset="0"/>
              </a:rPr>
              <a:t>10-летний риск АССЗ 8,5%</a:t>
            </a:r>
            <a:endParaRPr lang="ru-RU" dirty="0">
              <a:latin typeface="Arial Narrow" panose="020B0606020202030204" pitchFamily="34" charset="0"/>
            </a:endParaRPr>
          </a:p>
        </p:txBody>
      </p:sp>
      <p:sp>
        <p:nvSpPr>
          <p:cNvPr id="9" name="TextBox 8"/>
          <p:cNvSpPr txBox="1"/>
          <p:nvPr/>
        </p:nvSpPr>
        <p:spPr>
          <a:xfrm>
            <a:off x="2522440" y="2629793"/>
            <a:ext cx="1255533" cy="369332"/>
          </a:xfrm>
          <a:prstGeom prst="rect">
            <a:avLst/>
          </a:prstGeom>
          <a:solidFill>
            <a:schemeClr val="bg1"/>
          </a:solidFill>
        </p:spPr>
        <p:txBody>
          <a:bodyPr wrap="square" rtlCol="0">
            <a:spAutoFit/>
          </a:bodyPr>
          <a:lstStyle/>
          <a:p>
            <a:r>
              <a:rPr lang="ru-RU" dirty="0" smtClean="0">
                <a:latin typeface="Arial Narrow" panose="020B0606020202030204" pitchFamily="34" charset="0"/>
              </a:rPr>
              <a:t>Пациент А </a:t>
            </a:r>
            <a:endParaRPr lang="ru-RU" dirty="0">
              <a:latin typeface="Arial Narrow" panose="020B0606020202030204" pitchFamily="34" charset="0"/>
            </a:endParaRPr>
          </a:p>
        </p:txBody>
      </p:sp>
      <p:sp>
        <p:nvSpPr>
          <p:cNvPr id="10" name="TextBox 9"/>
          <p:cNvSpPr txBox="1"/>
          <p:nvPr/>
        </p:nvSpPr>
        <p:spPr>
          <a:xfrm>
            <a:off x="2506538" y="5427032"/>
            <a:ext cx="1255533" cy="369332"/>
          </a:xfrm>
          <a:prstGeom prst="rect">
            <a:avLst/>
          </a:prstGeom>
          <a:solidFill>
            <a:schemeClr val="bg1"/>
          </a:solidFill>
        </p:spPr>
        <p:txBody>
          <a:bodyPr wrap="square" rtlCol="0">
            <a:spAutoFit/>
          </a:bodyPr>
          <a:lstStyle/>
          <a:p>
            <a:r>
              <a:rPr lang="ru-RU" dirty="0" smtClean="0">
                <a:latin typeface="Arial Narrow" panose="020B0606020202030204" pitchFamily="34" charset="0"/>
              </a:rPr>
              <a:t>Пациент В </a:t>
            </a:r>
            <a:endParaRPr lang="ru-RU" dirty="0">
              <a:latin typeface="Arial Narrow" panose="020B0606020202030204" pitchFamily="34" charset="0"/>
            </a:endParaRPr>
          </a:p>
        </p:txBody>
      </p:sp>
      <p:sp>
        <p:nvSpPr>
          <p:cNvPr id="11" name="Прямоугольник 10"/>
          <p:cNvSpPr/>
          <p:nvPr/>
        </p:nvSpPr>
        <p:spPr>
          <a:xfrm>
            <a:off x="5464423" y="1147763"/>
            <a:ext cx="2202512" cy="235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402138" y="3926930"/>
            <a:ext cx="2202512" cy="235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3554884" y="2869089"/>
            <a:ext cx="758688" cy="276999"/>
          </a:xfrm>
          <a:prstGeom prst="rect">
            <a:avLst/>
          </a:prstGeom>
          <a:solidFill>
            <a:schemeClr val="bg1"/>
          </a:solidFill>
          <a:ln>
            <a:solidFill>
              <a:schemeClr val="bg1"/>
            </a:solidFill>
          </a:ln>
        </p:spPr>
        <p:txBody>
          <a:bodyPr wrap="square" rtlCol="0">
            <a:spAutoFit/>
          </a:bodyPr>
          <a:lstStyle/>
          <a:p>
            <a:r>
              <a:rPr lang="ru-RU" sz="1200" dirty="0" smtClean="0">
                <a:latin typeface="Arial Narrow" panose="020B0606020202030204" pitchFamily="34" charset="0"/>
              </a:rPr>
              <a:t>Возраст</a:t>
            </a:r>
            <a:endParaRPr lang="ru-RU" sz="1200" dirty="0">
              <a:latin typeface="Arial Narrow" panose="020B0606020202030204" pitchFamily="34" charset="0"/>
            </a:endParaRPr>
          </a:p>
        </p:txBody>
      </p:sp>
      <p:sp>
        <p:nvSpPr>
          <p:cNvPr id="14" name="TextBox 13"/>
          <p:cNvSpPr txBox="1"/>
          <p:nvPr/>
        </p:nvSpPr>
        <p:spPr>
          <a:xfrm>
            <a:off x="3497134" y="5714234"/>
            <a:ext cx="758688" cy="276999"/>
          </a:xfrm>
          <a:prstGeom prst="rect">
            <a:avLst/>
          </a:prstGeom>
          <a:solidFill>
            <a:schemeClr val="bg1"/>
          </a:solidFill>
          <a:ln>
            <a:solidFill>
              <a:schemeClr val="bg1"/>
            </a:solidFill>
          </a:ln>
        </p:spPr>
        <p:txBody>
          <a:bodyPr wrap="square" rtlCol="0">
            <a:spAutoFit/>
          </a:bodyPr>
          <a:lstStyle/>
          <a:p>
            <a:r>
              <a:rPr lang="ru-RU" sz="1200" dirty="0" smtClean="0">
                <a:latin typeface="Arial Narrow" panose="020B0606020202030204" pitchFamily="34" charset="0"/>
              </a:rPr>
              <a:t>Возраст</a:t>
            </a:r>
            <a:endParaRPr lang="ru-RU" sz="1200" dirty="0">
              <a:latin typeface="Arial Narrow" panose="020B0606020202030204" pitchFamily="34" charset="0"/>
            </a:endParaRPr>
          </a:p>
        </p:txBody>
      </p:sp>
      <p:sp>
        <p:nvSpPr>
          <p:cNvPr id="15" name="TextBox 14"/>
          <p:cNvSpPr txBox="1"/>
          <p:nvPr/>
        </p:nvSpPr>
        <p:spPr>
          <a:xfrm>
            <a:off x="6339155" y="4573657"/>
            <a:ext cx="1578914" cy="523220"/>
          </a:xfrm>
          <a:prstGeom prst="rect">
            <a:avLst/>
          </a:prstGeom>
          <a:solidFill>
            <a:schemeClr val="bg1"/>
          </a:solidFill>
          <a:ln>
            <a:solidFill>
              <a:schemeClr val="bg1"/>
            </a:solidFill>
          </a:ln>
        </p:spPr>
        <p:txBody>
          <a:bodyPr wrap="square" rtlCol="0">
            <a:spAutoFit/>
          </a:bodyPr>
          <a:lstStyle/>
          <a:p>
            <a:pPr algn="r"/>
            <a:r>
              <a:rPr lang="ru-RU" sz="1400" b="1" dirty="0" smtClean="0">
                <a:latin typeface="Arial Narrow" panose="020B0606020202030204" pitchFamily="34" charset="0"/>
              </a:rPr>
              <a:t>Предотвращенное ССЗ</a:t>
            </a:r>
            <a:endParaRPr lang="ru-RU" sz="1400" b="1" dirty="0">
              <a:latin typeface="Arial Narrow" panose="020B0606020202030204" pitchFamily="34" charset="0"/>
            </a:endParaRPr>
          </a:p>
        </p:txBody>
      </p:sp>
      <p:sp>
        <p:nvSpPr>
          <p:cNvPr id="16" name="TextBox 15"/>
          <p:cNvSpPr txBox="1"/>
          <p:nvPr/>
        </p:nvSpPr>
        <p:spPr>
          <a:xfrm>
            <a:off x="7229614" y="1614783"/>
            <a:ext cx="667907" cy="338554"/>
          </a:xfrm>
          <a:prstGeom prst="rect">
            <a:avLst/>
          </a:prstGeom>
          <a:solidFill>
            <a:schemeClr val="bg1"/>
          </a:solidFill>
          <a:ln>
            <a:solidFill>
              <a:schemeClr val="bg1"/>
            </a:solidFill>
          </a:ln>
        </p:spPr>
        <p:txBody>
          <a:bodyPr wrap="square" rtlCol="0">
            <a:spAutoFit/>
          </a:bodyPr>
          <a:lstStyle/>
          <a:p>
            <a:pPr algn="r"/>
            <a:r>
              <a:rPr lang="ru-RU" sz="1600" b="1" dirty="0" smtClean="0">
                <a:latin typeface="Arial Narrow" panose="020B0606020202030204" pitchFamily="34" charset="0"/>
              </a:rPr>
              <a:t>ССЗ</a:t>
            </a:r>
            <a:endParaRPr lang="ru-RU" sz="1600" b="1" dirty="0">
              <a:latin typeface="Arial Narrow" panose="020B0606020202030204" pitchFamily="34" charset="0"/>
            </a:endParaRPr>
          </a:p>
        </p:txBody>
      </p:sp>
      <p:sp>
        <p:nvSpPr>
          <p:cNvPr id="17" name="TextBox 16"/>
          <p:cNvSpPr txBox="1"/>
          <p:nvPr/>
        </p:nvSpPr>
        <p:spPr>
          <a:xfrm rot="16200000">
            <a:off x="3183970" y="4581951"/>
            <a:ext cx="1255533" cy="276999"/>
          </a:xfrm>
          <a:prstGeom prst="rect">
            <a:avLst/>
          </a:prstGeom>
          <a:solidFill>
            <a:schemeClr val="bg1"/>
          </a:solidFill>
        </p:spPr>
        <p:txBody>
          <a:bodyPr wrap="square" rtlCol="0">
            <a:spAutoFit/>
          </a:bodyPr>
          <a:lstStyle/>
          <a:p>
            <a:r>
              <a:rPr lang="ru-RU" sz="1200" dirty="0" smtClean="0">
                <a:latin typeface="Arial Narrow" panose="020B0606020202030204" pitchFamily="34" charset="0"/>
              </a:rPr>
              <a:t>СС риск</a:t>
            </a:r>
            <a:endParaRPr lang="ru-RU" sz="1200" dirty="0">
              <a:latin typeface="Arial Narrow" panose="020B0606020202030204" pitchFamily="34" charset="0"/>
            </a:endParaRPr>
          </a:p>
        </p:txBody>
      </p:sp>
      <p:sp>
        <p:nvSpPr>
          <p:cNvPr id="18" name="TextBox 17"/>
          <p:cNvSpPr txBox="1"/>
          <p:nvPr/>
        </p:nvSpPr>
        <p:spPr>
          <a:xfrm rot="16200000">
            <a:off x="3326109" y="1934172"/>
            <a:ext cx="1255533" cy="276999"/>
          </a:xfrm>
          <a:prstGeom prst="rect">
            <a:avLst/>
          </a:prstGeom>
          <a:solidFill>
            <a:schemeClr val="bg1"/>
          </a:solidFill>
        </p:spPr>
        <p:txBody>
          <a:bodyPr wrap="square" rtlCol="0">
            <a:spAutoFit/>
          </a:bodyPr>
          <a:lstStyle/>
          <a:p>
            <a:r>
              <a:rPr lang="ru-RU" sz="1200" dirty="0" smtClean="0">
                <a:latin typeface="Arial Narrow" panose="020B0606020202030204" pitchFamily="34" charset="0"/>
              </a:rPr>
              <a:t>СС риск</a:t>
            </a:r>
            <a:endParaRPr lang="ru-RU" sz="1200" dirty="0">
              <a:latin typeface="Arial Narrow" panose="020B0606020202030204" pitchFamily="34" charset="0"/>
            </a:endParaRPr>
          </a:p>
        </p:txBody>
      </p:sp>
      <p:sp>
        <p:nvSpPr>
          <p:cNvPr id="19" name="TextBox 18"/>
          <p:cNvSpPr txBox="1"/>
          <p:nvPr/>
        </p:nvSpPr>
        <p:spPr>
          <a:xfrm>
            <a:off x="10204725" y="1454428"/>
            <a:ext cx="1255533" cy="369332"/>
          </a:xfrm>
          <a:prstGeom prst="rect">
            <a:avLst/>
          </a:prstGeom>
          <a:solidFill>
            <a:schemeClr val="bg1"/>
          </a:solidFill>
        </p:spPr>
        <p:txBody>
          <a:bodyPr wrap="square" rtlCol="0">
            <a:spAutoFit/>
          </a:bodyPr>
          <a:lstStyle/>
          <a:p>
            <a:r>
              <a:rPr lang="ru-RU" dirty="0" smtClean="0">
                <a:latin typeface="Arial Narrow" panose="020B0606020202030204" pitchFamily="34" charset="0"/>
              </a:rPr>
              <a:t>Пациент А </a:t>
            </a:r>
            <a:endParaRPr lang="ru-RU" dirty="0">
              <a:latin typeface="Arial Narrow" panose="020B0606020202030204" pitchFamily="34" charset="0"/>
            </a:endParaRPr>
          </a:p>
        </p:txBody>
      </p:sp>
      <p:sp>
        <p:nvSpPr>
          <p:cNvPr id="20" name="TextBox 19"/>
          <p:cNvSpPr txBox="1"/>
          <p:nvPr/>
        </p:nvSpPr>
        <p:spPr>
          <a:xfrm>
            <a:off x="9902575" y="1852872"/>
            <a:ext cx="2018307" cy="523220"/>
          </a:xfrm>
          <a:prstGeom prst="rect">
            <a:avLst/>
          </a:prstGeom>
          <a:solidFill>
            <a:schemeClr val="bg1"/>
          </a:solidFill>
        </p:spPr>
        <p:txBody>
          <a:bodyPr wrap="square" rtlCol="0">
            <a:spAutoFit/>
          </a:bodyPr>
          <a:lstStyle/>
          <a:p>
            <a:r>
              <a:rPr lang="ru-RU" sz="1400" dirty="0" err="1" smtClean="0">
                <a:latin typeface="Arial Narrow" panose="020B0606020202030204" pitchFamily="34" charset="0"/>
              </a:rPr>
              <a:t>Статин</a:t>
            </a:r>
            <a:r>
              <a:rPr lang="ru-RU" sz="1400" dirty="0" smtClean="0">
                <a:latin typeface="Arial Narrow" panose="020B0606020202030204" pitchFamily="34" charset="0"/>
              </a:rPr>
              <a:t> не назначен для 1</a:t>
            </a:r>
            <a:r>
              <a:rPr lang="ru-RU" sz="1400" baseline="30000" dirty="0" smtClean="0">
                <a:latin typeface="Arial Narrow" panose="020B0606020202030204" pitchFamily="34" charset="0"/>
              </a:rPr>
              <a:t>0</a:t>
            </a:r>
            <a:r>
              <a:rPr lang="ru-RU" sz="1400" dirty="0" smtClean="0">
                <a:latin typeface="Arial Narrow" panose="020B0606020202030204" pitchFamily="34" charset="0"/>
              </a:rPr>
              <a:t>профилактики</a:t>
            </a:r>
            <a:endParaRPr lang="ru-RU" sz="1400" dirty="0">
              <a:latin typeface="Arial Narrow" panose="020B0606020202030204" pitchFamily="34" charset="0"/>
            </a:endParaRPr>
          </a:p>
        </p:txBody>
      </p:sp>
      <p:sp>
        <p:nvSpPr>
          <p:cNvPr id="21" name="TextBox 20"/>
          <p:cNvSpPr txBox="1"/>
          <p:nvPr/>
        </p:nvSpPr>
        <p:spPr>
          <a:xfrm>
            <a:off x="9902575" y="2426539"/>
            <a:ext cx="2124325" cy="523220"/>
          </a:xfrm>
          <a:prstGeom prst="rect">
            <a:avLst/>
          </a:prstGeom>
          <a:solidFill>
            <a:schemeClr val="bg1"/>
          </a:solidFill>
        </p:spPr>
        <p:txBody>
          <a:bodyPr wrap="square" rtlCol="0">
            <a:spAutoFit/>
          </a:bodyPr>
          <a:lstStyle/>
          <a:p>
            <a:r>
              <a:rPr lang="ru-RU" sz="1400" dirty="0" smtClean="0">
                <a:latin typeface="Arial Narrow" panose="020B0606020202030204" pitchFamily="34" charset="0"/>
              </a:rPr>
              <a:t>Состоялось ССЗ. </a:t>
            </a:r>
            <a:r>
              <a:rPr lang="ru-RU" sz="1400" b="1" dirty="0" err="1" smtClean="0">
                <a:solidFill>
                  <a:srgbClr val="FF0000"/>
                </a:solidFill>
                <a:latin typeface="Arial Narrow" panose="020B0606020202030204" pitchFamily="34" charset="0"/>
              </a:rPr>
              <a:t>Статин</a:t>
            </a:r>
            <a:r>
              <a:rPr lang="ru-RU" sz="1400" b="1" dirty="0" smtClean="0">
                <a:solidFill>
                  <a:srgbClr val="FF0000"/>
                </a:solidFill>
                <a:latin typeface="Arial Narrow" panose="020B0606020202030204" pitchFamily="34" charset="0"/>
              </a:rPr>
              <a:t> для 2</a:t>
            </a:r>
            <a:r>
              <a:rPr lang="ru-RU" sz="1400" b="1" baseline="30000" dirty="0" smtClean="0">
                <a:solidFill>
                  <a:srgbClr val="FF0000"/>
                </a:solidFill>
                <a:latin typeface="Arial Narrow" panose="020B0606020202030204" pitchFamily="34" charset="0"/>
              </a:rPr>
              <a:t>0</a:t>
            </a:r>
            <a:r>
              <a:rPr lang="ru-RU" sz="1400" b="1" dirty="0" smtClean="0">
                <a:solidFill>
                  <a:srgbClr val="FF0000"/>
                </a:solidFill>
                <a:latin typeface="Arial Narrow" panose="020B0606020202030204" pitchFamily="34" charset="0"/>
              </a:rPr>
              <a:t>профилактики</a:t>
            </a:r>
            <a:endParaRPr lang="ru-RU" sz="1400" b="1" dirty="0">
              <a:solidFill>
                <a:srgbClr val="FF0000"/>
              </a:solidFill>
              <a:latin typeface="Arial Narrow" panose="020B0606020202030204" pitchFamily="34" charset="0"/>
            </a:endParaRPr>
          </a:p>
        </p:txBody>
      </p:sp>
      <p:sp>
        <p:nvSpPr>
          <p:cNvPr id="22" name="TextBox 21"/>
          <p:cNvSpPr txBox="1"/>
          <p:nvPr/>
        </p:nvSpPr>
        <p:spPr>
          <a:xfrm>
            <a:off x="9902575" y="2949759"/>
            <a:ext cx="2018307" cy="523220"/>
          </a:xfrm>
          <a:prstGeom prst="rect">
            <a:avLst/>
          </a:prstGeom>
          <a:solidFill>
            <a:schemeClr val="bg1"/>
          </a:solidFill>
        </p:spPr>
        <p:txBody>
          <a:bodyPr wrap="square" rtlCol="0">
            <a:spAutoFit/>
          </a:bodyPr>
          <a:lstStyle/>
          <a:p>
            <a:r>
              <a:rPr lang="ru-RU" sz="1400" b="1" dirty="0" smtClean="0">
                <a:solidFill>
                  <a:srgbClr val="FF0000"/>
                </a:solidFill>
                <a:latin typeface="Arial Narrow" panose="020B0606020202030204" pitchFamily="34" charset="0"/>
              </a:rPr>
              <a:t>Продолжить </a:t>
            </a:r>
            <a:r>
              <a:rPr lang="ru-RU" sz="1400" b="1" dirty="0" err="1" smtClean="0">
                <a:solidFill>
                  <a:srgbClr val="FF0000"/>
                </a:solidFill>
                <a:latin typeface="Arial Narrow" panose="020B0606020202030204" pitchFamily="34" charset="0"/>
              </a:rPr>
              <a:t>статин</a:t>
            </a:r>
            <a:r>
              <a:rPr lang="ru-RU" sz="1400" b="1" dirty="0" smtClean="0">
                <a:solidFill>
                  <a:srgbClr val="FF0000"/>
                </a:solidFill>
                <a:latin typeface="Arial Narrow" panose="020B0606020202030204" pitchFamily="34" charset="0"/>
              </a:rPr>
              <a:t> для  2</a:t>
            </a:r>
            <a:r>
              <a:rPr lang="ru-RU" sz="1400" b="1" baseline="30000" dirty="0" smtClean="0">
                <a:solidFill>
                  <a:srgbClr val="FF0000"/>
                </a:solidFill>
                <a:latin typeface="Arial Narrow" panose="020B0606020202030204" pitchFamily="34" charset="0"/>
              </a:rPr>
              <a:t>0</a:t>
            </a:r>
            <a:r>
              <a:rPr lang="ru-RU" sz="1400" b="1" dirty="0" smtClean="0">
                <a:solidFill>
                  <a:srgbClr val="FF0000"/>
                </a:solidFill>
                <a:latin typeface="Arial Narrow" panose="020B0606020202030204" pitchFamily="34" charset="0"/>
              </a:rPr>
              <a:t>профилактики</a:t>
            </a:r>
            <a:endParaRPr lang="ru-RU" sz="1400" b="1" dirty="0">
              <a:solidFill>
                <a:srgbClr val="FF0000"/>
              </a:solidFill>
              <a:latin typeface="Arial Narrow" panose="020B0606020202030204" pitchFamily="34" charset="0"/>
            </a:endParaRPr>
          </a:p>
        </p:txBody>
      </p:sp>
      <p:sp>
        <p:nvSpPr>
          <p:cNvPr id="23" name="TextBox 22"/>
          <p:cNvSpPr txBox="1"/>
          <p:nvPr/>
        </p:nvSpPr>
        <p:spPr>
          <a:xfrm>
            <a:off x="10261709" y="4230754"/>
            <a:ext cx="1255533" cy="369332"/>
          </a:xfrm>
          <a:prstGeom prst="rect">
            <a:avLst/>
          </a:prstGeom>
          <a:solidFill>
            <a:schemeClr val="bg1"/>
          </a:solidFill>
        </p:spPr>
        <p:txBody>
          <a:bodyPr wrap="square" rtlCol="0">
            <a:spAutoFit/>
          </a:bodyPr>
          <a:lstStyle/>
          <a:p>
            <a:r>
              <a:rPr lang="ru-RU" dirty="0" smtClean="0">
                <a:latin typeface="Arial Narrow" panose="020B0606020202030204" pitchFamily="34" charset="0"/>
              </a:rPr>
              <a:t>Пациент В </a:t>
            </a:r>
            <a:endParaRPr lang="ru-RU" dirty="0">
              <a:latin typeface="Arial Narrow" panose="020B0606020202030204" pitchFamily="34" charset="0"/>
            </a:endParaRPr>
          </a:p>
        </p:txBody>
      </p:sp>
      <p:sp>
        <p:nvSpPr>
          <p:cNvPr id="24" name="TextBox 23"/>
          <p:cNvSpPr txBox="1"/>
          <p:nvPr/>
        </p:nvSpPr>
        <p:spPr>
          <a:xfrm>
            <a:off x="9959559" y="4629198"/>
            <a:ext cx="2018307" cy="523220"/>
          </a:xfrm>
          <a:prstGeom prst="rect">
            <a:avLst/>
          </a:prstGeom>
          <a:solidFill>
            <a:schemeClr val="bg1"/>
          </a:solidFill>
        </p:spPr>
        <p:txBody>
          <a:bodyPr wrap="square" rtlCol="0">
            <a:spAutoFit/>
          </a:bodyPr>
          <a:lstStyle/>
          <a:p>
            <a:r>
              <a:rPr lang="ru-RU" sz="1400" dirty="0" err="1" smtClean="0">
                <a:latin typeface="Arial Narrow" panose="020B0606020202030204" pitchFamily="34" charset="0"/>
              </a:rPr>
              <a:t>Статин</a:t>
            </a:r>
            <a:r>
              <a:rPr lang="ru-RU" sz="1400" dirty="0" smtClean="0">
                <a:solidFill>
                  <a:schemeClr val="bg2">
                    <a:lumMod val="75000"/>
                  </a:schemeClr>
                </a:solidFill>
                <a:latin typeface="Arial Narrow" panose="020B0606020202030204" pitchFamily="34" charset="0"/>
              </a:rPr>
              <a:t> </a:t>
            </a:r>
            <a:r>
              <a:rPr lang="ru-RU" sz="1400" dirty="0" smtClean="0">
                <a:latin typeface="Arial Narrow" panose="020B0606020202030204" pitchFamily="34" charset="0"/>
              </a:rPr>
              <a:t>назначен для 1</a:t>
            </a:r>
            <a:r>
              <a:rPr lang="ru-RU" sz="1400" baseline="30000" dirty="0" smtClean="0">
                <a:latin typeface="Arial Narrow" panose="020B0606020202030204" pitchFamily="34" charset="0"/>
              </a:rPr>
              <a:t>0</a:t>
            </a:r>
            <a:r>
              <a:rPr lang="ru-RU" sz="1400" dirty="0" smtClean="0">
                <a:latin typeface="Arial Narrow" panose="020B0606020202030204" pitchFamily="34" charset="0"/>
              </a:rPr>
              <a:t>профилактики</a:t>
            </a:r>
            <a:endParaRPr lang="ru-RU" sz="1400" dirty="0">
              <a:latin typeface="Arial Narrow" panose="020B0606020202030204" pitchFamily="34" charset="0"/>
            </a:endParaRPr>
          </a:p>
        </p:txBody>
      </p:sp>
      <p:sp>
        <p:nvSpPr>
          <p:cNvPr id="25" name="TextBox 24"/>
          <p:cNvSpPr txBox="1"/>
          <p:nvPr/>
        </p:nvSpPr>
        <p:spPr>
          <a:xfrm>
            <a:off x="9959558" y="5181530"/>
            <a:ext cx="2018307" cy="523220"/>
          </a:xfrm>
          <a:prstGeom prst="rect">
            <a:avLst/>
          </a:prstGeom>
          <a:solidFill>
            <a:schemeClr val="bg1"/>
          </a:solidFill>
        </p:spPr>
        <p:txBody>
          <a:bodyPr wrap="square" rtlCol="0">
            <a:spAutoFit/>
          </a:bodyPr>
          <a:lstStyle/>
          <a:p>
            <a:r>
              <a:rPr lang="ru-RU" sz="1400" dirty="0" smtClean="0">
                <a:latin typeface="Arial Narrow" panose="020B0606020202030204" pitchFamily="34" charset="0"/>
              </a:rPr>
              <a:t>Теоретически успешно предотвращенное ССЗ</a:t>
            </a:r>
            <a:endParaRPr lang="ru-RU" sz="1400" dirty="0">
              <a:latin typeface="Arial Narrow" panose="020B0606020202030204" pitchFamily="34" charset="0"/>
            </a:endParaRPr>
          </a:p>
        </p:txBody>
      </p:sp>
      <p:sp>
        <p:nvSpPr>
          <p:cNvPr id="26" name="TextBox 25"/>
          <p:cNvSpPr txBox="1"/>
          <p:nvPr/>
        </p:nvSpPr>
        <p:spPr>
          <a:xfrm>
            <a:off x="9902575" y="5756305"/>
            <a:ext cx="2232443" cy="738664"/>
          </a:xfrm>
          <a:prstGeom prst="rect">
            <a:avLst/>
          </a:prstGeom>
          <a:solidFill>
            <a:schemeClr val="bg1"/>
          </a:solidFill>
        </p:spPr>
        <p:txBody>
          <a:bodyPr wrap="square" rtlCol="0">
            <a:spAutoFit/>
          </a:bodyPr>
          <a:lstStyle/>
          <a:p>
            <a:r>
              <a:rPr lang="ru-RU" sz="1400" dirty="0" smtClean="0">
                <a:solidFill>
                  <a:srgbClr val="FF0000"/>
                </a:solidFill>
                <a:latin typeface="Arial Narrow" panose="020B0606020202030204" pitchFamily="34" charset="0"/>
              </a:rPr>
              <a:t>Рассмотреть прекращение </a:t>
            </a:r>
            <a:r>
              <a:rPr lang="ru-RU" sz="1400" dirty="0" err="1" smtClean="0">
                <a:solidFill>
                  <a:srgbClr val="FF0000"/>
                </a:solidFill>
                <a:latin typeface="Arial Narrow" panose="020B0606020202030204" pitchFamily="34" charset="0"/>
              </a:rPr>
              <a:t>статина</a:t>
            </a:r>
            <a:r>
              <a:rPr lang="ru-RU" sz="1400" dirty="0" smtClean="0">
                <a:solidFill>
                  <a:srgbClr val="FF0000"/>
                </a:solidFill>
                <a:latin typeface="Arial Narrow" panose="020B0606020202030204" pitchFamily="34" charset="0"/>
              </a:rPr>
              <a:t> для 1</a:t>
            </a:r>
            <a:r>
              <a:rPr lang="ru-RU" sz="1400" baseline="30000" dirty="0" smtClean="0">
                <a:solidFill>
                  <a:srgbClr val="FF0000"/>
                </a:solidFill>
                <a:latin typeface="Arial Narrow" panose="020B0606020202030204" pitchFamily="34" charset="0"/>
              </a:rPr>
              <a:t>0</a:t>
            </a:r>
            <a:r>
              <a:rPr lang="en-US" sz="1400" baseline="30000" dirty="0" smtClean="0">
                <a:solidFill>
                  <a:srgbClr val="FF0000"/>
                </a:solidFill>
                <a:latin typeface="Arial Narrow" panose="020B0606020202030204" pitchFamily="34" charset="0"/>
              </a:rPr>
              <a:t> </a:t>
            </a:r>
            <a:r>
              <a:rPr lang="ru-RU" sz="1400" dirty="0" smtClean="0">
                <a:solidFill>
                  <a:srgbClr val="FF0000"/>
                </a:solidFill>
                <a:latin typeface="Arial Narrow" panose="020B0606020202030204" pitchFamily="34" charset="0"/>
              </a:rPr>
              <a:t>профилактики?</a:t>
            </a:r>
            <a:endParaRPr lang="ru-RU" sz="1400" dirty="0">
              <a:solidFill>
                <a:srgbClr val="FF0000"/>
              </a:solidFill>
              <a:latin typeface="Arial Narrow" panose="020B0606020202030204" pitchFamily="34" charset="0"/>
            </a:endParaRPr>
          </a:p>
        </p:txBody>
      </p:sp>
      <p:sp>
        <p:nvSpPr>
          <p:cNvPr id="27" name="TextBox 26"/>
          <p:cNvSpPr txBox="1"/>
          <p:nvPr/>
        </p:nvSpPr>
        <p:spPr>
          <a:xfrm>
            <a:off x="8054711" y="1519446"/>
            <a:ext cx="1533546" cy="738664"/>
          </a:xfrm>
          <a:prstGeom prst="rect">
            <a:avLst/>
          </a:prstGeom>
          <a:solidFill>
            <a:schemeClr val="bg1"/>
          </a:solidFill>
        </p:spPr>
        <p:txBody>
          <a:bodyPr wrap="square" rtlCol="0">
            <a:spAutoFit/>
          </a:bodyPr>
          <a:lstStyle/>
          <a:p>
            <a:r>
              <a:rPr lang="ru-RU" sz="1400" b="1" dirty="0" smtClean="0">
                <a:solidFill>
                  <a:srgbClr val="FF0000"/>
                </a:solidFill>
                <a:latin typeface="Arial Narrow" panose="020B0606020202030204" pitchFamily="34" charset="0"/>
              </a:rPr>
              <a:t>Продолжить </a:t>
            </a:r>
            <a:r>
              <a:rPr lang="ru-RU" sz="1400" b="1" dirty="0" err="1" smtClean="0">
                <a:solidFill>
                  <a:srgbClr val="FF0000"/>
                </a:solidFill>
                <a:latin typeface="Arial Narrow" panose="020B0606020202030204" pitchFamily="34" charset="0"/>
              </a:rPr>
              <a:t>статин</a:t>
            </a:r>
            <a:r>
              <a:rPr lang="ru-RU" sz="1400" b="1" dirty="0" smtClean="0">
                <a:solidFill>
                  <a:srgbClr val="FF0000"/>
                </a:solidFill>
                <a:latin typeface="Arial Narrow" panose="020B0606020202030204" pitchFamily="34" charset="0"/>
              </a:rPr>
              <a:t> для  2</a:t>
            </a:r>
            <a:r>
              <a:rPr lang="ru-RU" sz="1400" b="1" baseline="30000" dirty="0" smtClean="0">
                <a:solidFill>
                  <a:srgbClr val="FF0000"/>
                </a:solidFill>
                <a:latin typeface="Arial Narrow" panose="020B0606020202030204" pitchFamily="34" charset="0"/>
              </a:rPr>
              <a:t>0</a:t>
            </a:r>
            <a:r>
              <a:rPr lang="ru-RU" sz="1400" b="1" dirty="0" smtClean="0">
                <a:solidFill>
                  <a:srgbClr val="FF0000"/>
                </a:solidFill>
                <a:latin typeface="Arial Narrow" panose="020B0606020202030204" pitchFamily="34" charset="0"/>
              </a:rPr>
              <a:t>профилактики</a:t>
            </a:r>
            <a:endParaRPr lang="ru-RU" sz="1400" b="1" dirty="0">
              <a:solidFill>
                <a:srgbClr val="FF0000"/>
              </a:solidFill>
              <a:latin typeface="Arial Narrow" panose="020B0606020202030204" pitchFamily="34" charset="0"/>
            </a:endParaRPr>
          </a:p>
        </p:txBody>
      </p:sp>
      <p:sp>
        <p:nvSpPr>
          <p:cNvPr id="29" name="TextBox 28"/>
          <p:cNvSpPr txBox="1"/>
          <p:nvPr/>
        </p:nvSpPr>
        <p:spPr>
          <a:xfrm>
            <a:off x="8149832" y="4988529"/>
            <a:ext cx="1322941" cy="954107"/>
          </a:xfrm>
          <a:prstGeom prst="rect">
            <a:avLst/>
          </a:prstGeom>
          <a:solidFill>
            <a:schemeClr val="bg1"/>
          </a:solidFill>
        </p:spPr>
        <p:txBody>
          <a:bodyPr wrap="square" rtlCol="0">
            <a:spAutoFit/>
          </a:bodyPr>
          <a:lstStyle/>
          <a:p>
            <a:r>
              <a:rPr lang="ru-RU" sz="1400" dirty="0" smtClean="0">
                <a:solidFill>
                  <a:srgbClr val="FF0000"/>
                </a:solidFill>
                <a:latin typeface="Arial Narrow" panose="020B0606020202030204" pitchFamily="34" charset="0"/>
              </a:rPr>
              <a:t>Рассмотреть прекращение </a:t>
            </a:r>
            <a:r>
              <a:rPr lang="ru-RU" sz="1400" dirty="0" err="1" smtClean="0">
                <a:solidFill>
                  <a:srgbClr val="FF0000"/>
                </a:solidFill>
                <a:latin typeface="Arial Narrow" panose="020B0606020202030204" pitchFamily="34" charset="0"/>
              </a:rPr>
              <a:t>статина</a:t>
            </a:r>
            <a:r>
              <a:rPr lang="ru-RU" sz="1400" dirty="0" smtClean="0">
                <a:solidFill>
                  <a:srgbClr val="FF0000"/>
                </a:solidFill>
                <a:latin typeface="Arial Narrow" panose="020B0606020202030204" pitchFamily="34" charset="0"/>
              </a:rPr>
              <a:t> для 1</a:t>
            </a:r>
            <a:r>
              <a:rPr lang="ru-RU" sz="1400" baseline="30000" dirty="0" smtClean="0">
                <a:solidFill>
                  <a:srgbClr val="FF0000"/>
                </a:solidFill>
                <a:latin typeface="Arial Narrow" panose="020B0606020202030204" pitchFamily="34" charset="0"/>
              </a:rPr>
              <a:t>0</a:t>
            </a:r>
            <a:r>
              <a:rPr lang="en-US" sz="1400" baseline="30000" dirty="0" smtClean="0">
                <a:solidFill>
                  <a:srgbClr val="FF0000"/>
                </a:solidFill>
                <a:latin typeface="Arial Narrow" panose="020B0606020202030204" pitchFamily="34" charset="0"/>
              </a:rPr>
              <a:t> </a:t>
            </a:r>
            <a:r>
              <a:rPr lang="ru-RU" sz="1400" dirty="0" smtClean="0">
                <a:solidFill>
                  <a:srgbClr val="FF0000"/>
                </a:solidFill>
                <a:latin typeface="Arial Narrow" panose="020B0606020202030204" pitchFamily="34" charset="0"/>
              </a:rPr>
              <a:t>профилактики?</a:t>
            </a:r>
            <a:endParaRPr lang="ru-RU" sz="14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19823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14868"/>
            <a:ext cx="10515600" cy="1325563"/>
          </a:xfrm>
        </p:spPr>
        <p:txBody>
          <a:bodyPr>
            <a:normAutofit/>
          </a:bodyPr>
          <a:lstStyle/>
          <a:p>
            <a:pPr algn="ctr"/>
            <a:r>
              <a:rPr lang="ru-RU" sz="3200" b="1" dirty="0" smtClean="0">
                <a:solidFill>
                  <a:srgbClr val="0070C0"/>
                </a:solidFill>
              </a:rPr>
              <a:t>Проблемы </a:t>
            </a:r>
            <a:r>
              <a:rPr lang="ru-RU" sz="3200" b="1" dirty="0" err="1" smtClean="0">
                <a:solidFill>
                  <a:srgbClr val="0070C0"/>
                </a:solidFill>
              </a:rPr>
              <a:t>липидснижающей</a:t>
            </a:r>
            <a:r>
              <a:rPr lang="ru-RU" sz="3200" b="1" dirty="0" smtClean="0">
                <a:solidFill>
                  <a:srgbClr val="0070C0"/>
                </a:solidFill>
              </a:rPr>
              <a:t> терапии с целью первичной профилактики у пациентов 75+</a:t>
            </a:r>
            <a:endParaRPr lang="ru-RU" sz="3200" b="1" dirty="0">
              <a:solidFill>
                <a:srgbClr val="0070C0"/>
              </a:solidFill>
            </a:endParaRPr>
          </a:p>
        </p:txBody>
      </p:sp>
      <p:sp>
        <p:nvSpPr>
          <p:cNvPr id="3" name="Объект 2"/>
          <p:cNvSpPr>
            <a:spLocks noGrp="1"/>
          </p:cNvSpPr>
          <p:nvPr>
            <p:ph idx="1"/>
          </p:nvPr>
        </p:nvSpPr>
        <p:spPr>
          <a:xfrm>
            <a:off x="838199" y="2139325"/>
            <a:ext cx="10798743" cy="4525963"/>
          </a:xfrm>
        </p:spPr>
        <p:txBody>
          <a:bodyPr>
            <a:normAutofit/>
          </a:bodyPr>
          <a:lstStyle/>
          <a:p>
            <a:r>
              <a:rPr lang="ru-RU" sz="2400" dirty="0" smtClean="0"/>
              <a:t>Нет </a:t>
            </a:r>
            <a:r>
              <a:rPr lang="ru-RU" sz="2400" dirty="0"/>
              <a:t>единства рекомендаций по назначению </a:t>
            </a:r>
            <a:r>
              <a:rPr lang="ru-RU" sz="2400" dirty="0" err="1"/>
              <a:t>статинов</a:t>
            </a:r>
            <a:r>
              <a:rPr lang="ru-RU" sz="2400" dirty="0"/>
              <a:t> с целью первичной профилактики практически здоровым пациентам 75</a:t>
            </a:r>
            <a:r>
              <a:rPr lang="ru-RU" sz="2400" dirty="0" smtClean="0"/>
              <a:t>+</a:t>
            </a:r>
          </a:p>
          <a:p>
            <a:r>
              <a:rPr lang="ru-RU" sz="2400" dirty="0" smtClean="0"/>
              <a:t>Шкалы </a:t>
            </a:r>
            <a:r>
              <a:rPr lang="ru-RU" sz="2400" dirty="0"/>
              <a:t>оценки СС риска плохо </a:t>
            </a:r>
            <a:r>
              <a:rPr lang="ru-RU" sz="2400" dirty="0" err="1"/>
              <a:t>валидированы</a:t>
            </a:r>
            <a:r>
              <a:rPr lang="ru-RU" sz="2400" dirty="0"/>
              <a:t> для старших возрастных групп </a:t>
            </a:r>
            <a:endParaRPr lang="ru-RU" sz="2400" dirty="0" smtClean="0"/>
          </a:p>
          <a:p>
            <a:r>
              <a:rPr lang="ru-RU" sz="2400" dirty="0" smtClean="0"/>
              <a:t>Изменение </a:t>
            </a:r>
            <a:r>
              <a:rPr lang="ru-RU" sz="2400" dirty="0"/>
              <a:t>силы и направления взаимосвязи между ХС и риском смерти с </a:t>
            </a:r>
            <a:r>
              <a:rPr lang="ru-RU" sz="2400" dirty="0" smtClean="0"/>
              <a:t>возрастом, уменьшение снижения ХС</a:t>
            </a:r>
          </a:p>
          <a:p>
            <a:r>
              <a:rPr lang="ru-RU" sz="2400" dirty="0" smtClean="0"/>
              <a:t>Пациенты </a:t>
            </a:r>
            <a:r>
              <a:rPr lang="ru-RU" sz="2400" dirty="0"/>
              <a:t>75+ </a:t>
            </a:r>
            <a:r>
              <a:rPr lang="ru-RU" sz="2400" dirty="0" smtClean="0"/>
              <a:t>мало представлены </a:t>
            </a:r>
            <a:r>
              <a:rPr lang="ru-RU" sz="2400" dirty="0"/>
              <a:t>в РКИ по первичной </a:t>
            </a:r>
            <a:r>
              <a:rPr lang="ru-RU" sz="2400" dirty="0" smtClean="0"/>
              <a:t>профилактике</a:t>
            </a:r>
          </a:p>
          <a:p>
            <a:r>
              <a:rPr lang="ru-RU" sz="2400" dirty="0" smtClean="0"/>
              <a:t>Необходимы </a:t>
            </a:r>
            <a:r>
              <a:rPr lang="ru-RU" sz="2400" dirty="0"/>
              <a:t>другие подходы к стратификации по риску</a:t>
            </a:r>
          </a:p>
        </p:txBody>
      </p:sp>
    </p:spTree>
    <p:extLst>
      <p:ext uri="{BB962C8B-B14F-4D97-AF65-F5344CB8AC3E}">
        <p14:creationId xmlns:p14="http://schemas.microsoft.com/office/powerpoint/2010/main" val="2343223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970" y="-167989"/>
            <a:ext cx="11855030" cy="1325563"/>
          </a:xfrm>
        </p:spPr>
        <p:txBody>
          <a:bodyPr>
            <a:noAutofit/>
          </a:bodyPr>
          <a:lstStyle/>
          <a:p>
            <a:pPr algn="ctr"/>
            <a:r>
              <a:rPr lang="ru-RU" sz="3200" b="1" dirty="0" smtClean="0">
                <a:solidFill>
                  <a:srgbClr val="0070C0"/>
                </a:solidFill>
                <a:latin typeface="Arial Narrow" panose="020B0606020202030204" pitchFamily="34" charset="0"/>
              </a:rPr>
              <a:t>Различия современных рекомендаций по назначению </a:t>
            </a:r>
            <a:r>
              <a:rPr lang="ru-RU" sz="3200" b="1" dirty="0" err="1" smtClean="0">
                <a:solidFill>
                  <a:srgbClr val="0070C0"/>
                </a:solidFill>
                <a:latin typeface="Arial Narrow" panose="020B0606020202030204" pitchFamily="34" charset="0"/>
              </a:rPr>
              <a:t>статинов</a:t>
            </a:r>
            <a:r>
              <a:rPr lang="ru-RU" sz="3200" b="1" dirty="0" smtClean="0">
                <a:solidFill>
                  <a:srgbClr val="0070C0"/>
                </a:solidFill>
                <a:latin typeface="Arial Narrow" panose="020B0606020202030204" pitchFamily="34" charset="0"/>
              </a:rPr>
              <a:t> для первичной профилактики в зависимости от возраста</a:t>
            </a:r>
            <a:endParaRPr lang="ru-RU" sz="3200" b="1" dirty="0">
              <a:solidFill>
                <a:srgbClr val="0070C0"/>
              </a:solidFill>
              <a:latin typeface="Arial Narrow" panose="020B0606020202030204" pitchFamily="34" charset="0"/>
            </a:endParaRPr>
          </a:p>
        </p:txBody>
      </p:sp>
      <p:pic>
        <p:nvPicPr>
          <p:cNvPr id="4" name="Объект 3"/>
          <p:cNvPicPr>
            <a:picLocks noGrp="1" noChangeAspect="1"/>
          </p:cNvPicPr>
          <p:nvPr>
            <p:ph idx="1"/>
          </p:nvPr>
        </p:nvPicPr>
        <p:blipFill>
          <a:blip r:embed="rId2"/>
          <a:stretch>
            <a:fillRect/>
          </a:stretch>
        </p:blipFill>
        <p:spPr>
          <a:xfrm>
            <a:off x="0" y="1080963"/>
            <a:ext cx="12266145" cy="5502717"/>
          </a:xfrm>
          <a:prstGeom prst="rect">
            <a:avLst/>
          </a:prstGeom>
        </p:spPr>
      </p:pic>
      <p:sp>
        <p:nvSpPr>
          <p:cNvPr id="5" name="TextBox 4"/>
          <p:cNvSpPr txBox="1"/>
          <p:nvPr/>
        </p:nvSpPr>
        <p:spPr>
          <a:xfrm>
            <a:off x="2943728" y="1509559"/>
            <a:ext cx="1742172" cy="400110"/>
          </a:xfrm>
          <a:prstGeom prst="rect">
            <a:avLst/>
          </a:prstGeom>
          <a:solidFill>
            <a:schemeClr val="bg1"/>
          </a:solidFill>
        </p:spPr>
        <p:txBody>
          <a:bodyPr wrap="square" rtlCol="0">
            <a:spAutoFit/>
          </a:bodyPr>
          <a:lstStyle/>
          <a:p>
            <a:pPr algn="ctr"/>
            <a:r>
              <a:rPr lang="en-US" sz="2000" u="sng" dirty="0" smtClean="0">
                <a:latin typeface="Arial Narrow" panose="020B0606020202030204" pitchFamily="34" charset="0"/>
              </a:rPr>
              <a:t>&lt;</a:t>
            </a:r>
            <a:r>
              <a:rPr lang="ru-RU" sz="2000" dirty="0" smtClean="0">
                <a:latin typeface="Arial Narrow" panose="020B0606020202030204" pitchFamily="34" charset="0"/>
              </a:rPr>
              <a:t>64 года</a:t>
            </a:r>
            <a:endParaRPr lang="ru-RU" sz="2000" dirty="0">
              <a:latin typeface="Arial Narrow" panose="020B0606020202030204" pitchFamily="34" charset="0"/>
            </a:endParaRPr>
          </a:p>
        </p:txBody>
      </p:sp>
      <p:sp>
        <p:nvSpPr>
          <p:cNvPr id="6" name="TextBox 5"/>
          <p:cNvSpPr txBox="1"/>
          <p:nvPr/>
        </p:nvSpPr>
        <p:spPr>
          <a:xfrm>
            <a:off x="9724810" y="1473133"/>
            <a:ext cx="1742172" cy="400110"/>
          </a:xfrm>
          <a:prstGeom prst="rect">
            <a:avLst/>
          </a:prstGeom>
          <a:solidFill>
            <a:schemeClr val="bg1"/>
          </a:solidFill>
        </p:spPr>
        <p:txBody>
          <a:bodyPr wrap="square" rtlCol="0">
            <a:spAutoFit/>
          </a:bodyPr>
          <a:lstStyle/>
          <a:p>
            <a:pPr algn="ctr"/>
            <a:r>
              <a:rPr lang="ru-RU" sz="2000" dirty="0">
                <a:latin typeface="Arial Narrow" panose="020B0606020202030204" pitchFamily="34" charset="0"/>
              </a:rPr>
              <a:t>8</a:t>
            </a:r>
            <a:r>
              <a:rPr lang="en-US" sz="2000" dirty="0" smtClean="0">
                <a:latin typeface="Arial Narrow" panose="020B0606020202030204" pitchFamily="34" charset="0"/>
              </a:rPr>
              <a:t>5 </a:t>
            </a:r>
            <a:r>
              <a:rPr lang="ru-RU" sz="2000" dirty="0" smtClean="0">
                <a:latin typeface="Arial Narrow" panose="020B0606020202030204" pitchFamily="34" charset="0"/>
              </a:rPr>
              <a:t>лет</a:t>
            </a:r>
            <a:endParaRPr lang="ru-RU" sz="2000" dirty="0">
              <a:latin typeface="Arial Narrow" panose="020B0606020202030204" pitchFamily="34" charset="0"/>
            </a:endParaRPr>
          </a:p>
        </p:txBody>
      </p:sp>
      <p:sp>
        <p:nvSpPr>
          <p:cNvPr id="7" name="TextBox 6"/>
          <p:cNvSpPr txBox="1"/>
          <p:nvPr/>
        </p:nvSpPr>
        <p:spPr>
          <a:xfrm>
            <a:off x="7629627" y="1511164"/>
            <a:ext cx="1742172" cy="400110"/>
          </a:xfrm>
          <a:prstGeom prst="rect">
            <a:avLst/>
          </a:prstGeom>
          <a:solidFill>
            <a:schemeClr val="bg1"/>
          </a:solidFill>
        </p:spPr>
        <p:txBody>
          <a:bodyPr wrap="square" rtlCol="0">
            <a:spAutoFit/>
          </a:bodyPr>
          <a:lstStyle/>
          <a:p>
            <a:pPr algn="ctr"/>
            <a:r>
              <a:rPr lang="ru-RU" sz="2000" dirty="0">
                <a:latin typeface="Arial Narrow" panose="020B0606020202030204" pitchFamily="34" charset="0"/>
              </a:rPr>
              <a:t>7</a:t>
            </a:r>
            <a:r>
              <a:rPr lang="en-US" sz="2000" dirty="0" smtClean="0">
                <a:latin typeface="Arial Narrow" panose="020B0606020202030204" pitchFamily="34" charset="0"/>
              </a:rPr>
              <a:t>5 </a:t>
            </a:r>
            <a:r>
              <a:rPr lang="ru-RU" sz="2000" dirty="0" smtClean="0">
                <a:latin typeface="Arial Narrow" panose="020B0606020202030204" pitchFamily="34" charset="0"/>
              </a:rPr>
              <a:t>лет</a:t>
            </a:r>
            <a:endParaRPr lang="ru-RU" sz="2000" dirty="0">
              <a:latin typeface="Arial Narrow" panose="020B0606020202030204" pitchFamily="34" charset="0"/>
            </a:endParaRPr>
          </a:p>
        </p:txBody>
      </p:sp>
      <p:sp>
        <p:nvSpPr>
          <p:cNvPr id="8" name="TextBox 7"/>
          <p:cNvSpPr txBox="1"/>
          <p:nvPr/>
        </p:nvSpPr>
        <p:spPr>
          <a:xfrm>
            <a:off x="5512069" y="1509559"/>
            <a:ext cx="1742172" cy="400110"/>
          </a:xfrm>
          <a:prstGeom prst="rect">
            <a:avLst/>
          </a:prstGeom>
          <a:solidFill>
            <a:schemeClr val="bg1"/>
          </a:solidFill>
        </p:spPr>
        <p:txBody>
          <a:bodyPr wrap="square" rtlCol="0">
            <a:spAutoFit/>
          </a:bodyPr>
          <a:lstStyle/>
          <a:p>
            <a:pPr algn="ctr"/>
            <a:r>
              <a:rPr lang="ru-RU" sz="2000" dirty="0" smtClean="0">
                <a:latin typeface="Arial Narrow" panose="020B0606020202030204" pitchFamily="34" charset="0"/>
              </a:rPr>
              <a:t>6</a:t>
            </a:r>
            <a:r>
              <a:rPr lang="en-US" sz="2000" dirty="0" smtClean="0">
                <a:latin typeface="Arial Narrow" panose="020B0606020202030204" pitchFamily="34" charset="0"/>
              </a:rPr>
              <a:t>5 </a:t>
            </a:r>
            <a:r>
              <a:rPr lang="ru-RU" sz="2000" dirty="0" smtClean="0">
                <a:latin typeface="Arial Narrow" panose="020B0606020202030204" pitchFamily="34" charset="0"/>
              </a:rPr>
              <a:t>лет</a:t>
            </a:r>
            <a:endParaRPr lang="ru-RU" sz="2000" dirty="0">
              <a:latin typeface="Arial Narrow" panose="020B0606020202030204" pitchFamily="34" charset="0"/>
            </a:endParaRPr>
          </a:p>
        </p:txBody>
      </p:sp>
      <p:sp>
        <p:nvSpPr>
          <p:cNvPr id="9" name="TextBox 8"/>
          <p:cNvSpPr txBox="1"/>
          <p:nvPr/>
        </p:nvSpPr>
        <p:spPr>
          <a:xfrm>
            <a:off x="4066674" y="1157574"/>
            <a:ext cx="5962849" cy="400110"/>
          </a:xfrm>
          <a:prstGeom prst="rect">
            <a:avLst/>
          </a:prstGeom>
          <a:solidFill>
            <a:schemeClr val="bg1"/>
          </a:solidFill>
        </p:spPr>
        <p:txBody>
          <a:bodyPr wrap="square" rtlCol="0">
            <a:spAutoFit/>
          </a:bodyPr>
          <a:lstStyle/>
          <a:p>
            <a:pPr algn="ctr"/>
            <a:r>
              <a:rPr lang="ru-RU" sz="2000" dirty="0" smtClean="0">
                <a:latin typeface="Arial Narrow" panose="020B0606020202030204" pitchFamily="34" charset="0"/>
              </a:rPr>
              <a:t>Отрезные точки возраста в клинических рекомендациях</a:t>
            </a:r>
            <a:endParaRPr lang="ru-RU" sz="2000" dirty="0">
              <a:latin typeface="Arial Narrow" panose="020B0606020202030204" pitchFamily="34" charset="0"/>
            </a:endParaRPr>
          </a:p>
        </p:txBody>
      </p:sp>
      <p:sp>
        <p:nvSpPr>
          <p:cNvPr id="10" name="TextBox 9"/>
          <p:cNvSpPr txBox="1"/>
          <p:nvPr/>
        </p:nvSpPr>
        <p:spPr>
          <a:xfrm>
            <a:off x="163631" y="1509559"/>
            <a:ext cx="2589196" cy="400110"/>
          </a:xfrm>
          <a:prstGeom prst="rect">
            <a:avLst/>
          </a:prstGeom>
          <a:solidFill>
            <a:schemeClr val="bg1"/>
          </a:solidFill>
        </p:spPr>
        <p:txBody>
          <a:bodyPr wrap="square" rtlCol="0">
            <a:spAutoFit/>
          </a:bodyPr>
          <a:lstStyle/>
          <a:p>
            <a:r>
              <a:rPr lang="ru-RU" sz="2000" dirty="0" smtClean="0">
                <a:latin typeface="Arial Narrow" panose="020B0606020202030204" pitchFamily="34" charset="0"/>
              </a:rPr>
              <a:t>Рекомендации</a:t>
            </a:r>
            <a:endParaRPr lang="ru-RU" sz="2000" dirty="0">
              <a:latin typeface="Arial Narrow" panose="020B0606020202030204" pitchFamily="34" charset="0"/>
            </a:endParaRPr>
          </a:p>
        </p:txBody>
      </p:sp>
      <p:sp>
        <p:nvSpPr>
          <p:cNvPr id="11" name="TextBox 10"/>
          <p:cNvSpPr txBox="1"/>
          <p:nvPr/>
        </p:nvSpPr>
        <p:spPr>
          <a:xfrm>
            <a:off x="6147336" y="6583680"/>
            <a:ext cx="6567637" cy="276999"/>
          </a:xfrm>
          <a:prstGeom prst="rect">
            <a:avLst/>
          </a:prstGeom>
          <a:noFill/>
        </p:spPr>
        <p:txBody>
          <a:bodyPr wrap="square" rtlCol="0">
            <a:spAutoFit/>
          </a:bodyPr>
          <a:lstStyle/>
          <a:p>
            <a:r>
              <a:rPr lang="en-US" sz="1200" dirty="0" smtClean="0">
                <a:latin typeface="Arial Narrow" panose="020B0606020202030204" pitchFamily="34" charset="0"/>
              </a:rPr>
              <a:t>Hawley CE et al Drugs Aging.</a:t>
            </a:r>
            <a:r>
              <a:rPr lang="en-US" sz="1200" dirty="0">
                <a:latin typeface="Arial Narrow" panose="020B0606020202030204" pitchFamily="34" charset="0"/>
              </a:rPr>
              <a:t> </a:t>
            </a:r>
            <a:r>
              <a:rPr lang="en-US" sz="1200" dirty="0" smtClean="0">
                <a:latin typeface="Arial Narrow" panose="020B0606020202030204" pitchFamily="34" charset="0"/>
              </a:rPr>
              <a:t>2019 May 3. </a:t>
            </a:r>
            <a:r>
              <a:rPr lang="en-US" sz="1200" dirty="0" err="1" smtClean="0">
                <a:latin typeface="Arial Narrow" panose="020B0606020202030204" pitchFamily="34" charset="0"/>
              </a:rPr>
              <a:t>doi</a:t>
            </a:r>
            <a:r>
              <a:rPr lang="en-US" sz="1200" dirty="0" smtClean="0">
                <a:latin typeface="Arial Narrow" panose="020B0606020202030204" pitchFamily="34" charset="0"/>
              </a:rPr>
              <a:t>: 10.1007/s40266-019-00673-w</a:t>
            </a:r>
            <a:endParaRPr lang="ru-RU" sz="1200" dirty="0">
              <a:latin typeface="Arial Narrow" panose="020B0606020202030204" pitchFamily="34" charset="0"/>
            </a:endParaRPr>
          </a:p>
        </p:txBody>
      </p:sp>
    </p:spTree>
    <p:extLst>
      <p:ext uri="{BB962C8B-B14F-4D97-AF65-F5344CB8AC3E}">
        <p14:creationId xmlns:p14="http://schemas.microsoft.com/office/powerpoint/2010/main" val="1300947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25642" y="2496018"/>
            <a:ext cx="11800573" cy="1621131"/>
          </a:xfrm>
        </p:spPr>
        <p:txBody>
          <a:bodyPr>
            <a:noAutofit/>
          </a:bodyPr>
          <a:lstStyle/>
          <a:p>
            <a:r>
              <a:rPr lang="ru-RU" sz="2000" dirty="0">
                <a:latin typeface="Arial Narrow" panose="020B0606020202030204" pitchFamily="34" charset="0"/>
              </a:rPr>
              <a:t>28 РКИ</a:t>
            </a:r>
          </a:p>
          <a:p>
            <a:r>
              <a:rPr lang="en-US" sz="2000" dirty="0">
                <a:latin typeface="Arial Narrow" panose="020B0606020202030204" pitchFamily="34" charset="0"/>
              </a:rPr>
              <a:t>N=186 854  </a:t>
            </a:r>
            <a:endParaRPr lang="ru-RU" sz="2000" dirty="0">
              <a:latin typeface="Arial Narrow" panose="020B0606020202030204" pitchFamily="34" charset="0"/>
            </a:endParaRPr>
          </a:p>
          <a:p>
            <a:r>
              <a:rPr lang="ru-RU" sz="2000" dirty="0">
                <a:latin typeface="Arial Narrow" panose="020B0606020202030204" pitchFamily="34" charset="0"/>
              </a:rPr>
              <a:t>6 подгрупп: </a:t>
            </a:r>
            <a:r>
              <a:rPr lang="en-US" sz="2000" dirty="0">
                <a:effectLst>
                  <a:outerShdw blurRad="38100" dist="38100" dir="2700000" algn="tl">
                    <a:srgbClr val="000000">
                      <a:alpha val="43137"/>
                    </a:srgbClr>
                  </a:outerShdw>
                </a:effectLst>
                <a:latin typeface="Arial Narrow" panose="020B0606020202030204" pitchFamily="34" charset="0"/>
              </a:rPr>
              <a:t>&lt;</a:t>
            </a:r>
            <a:r>
              <a:rPr lang="en-US" sz="2000" dirty="0">
                <a:latin typeface="Arial Narrow" panose="020B0606020202030204" pitchFamily="34" charset="0"/>
              </a:rPr>
              <a:t>55 </a:t>
            </a:r>
            <a:r>
              <a:rPr lang="ru-RU" sz="2000" dirty="0">
                <a:latin typeface="Arial Narrow" panose="020B0606020202030204" pitchFamily="34" charset="0"/>
              </a:rPr>
              <a:t>лет</a:t>
            </a:r>
            <a:r>
              <a:rPr lang="en-US" sz="2000" dirty="0">
                <a:latin typeface="Arial Narrow" panose="020B0606020202030204" pitchFamily="34" charset="0"/>
              </a:rPr>
              <a:t>, 56–60</a:t>
            </a:r>
            <a:r>
              <a:rPr lang="ru-RU" sz="2000" dirty="0">
                <a:latin typeface="Arial Narrow" panose="020B0606020202030204" pitchFamily="34" charset="0"/>
              </a:rPr>
              <a:t> лет</a:t>
            </a:r>
            <a:r>
              <a:rPr lang="en-US" sz="2000" dirty="0">
                <a:latin typeface="Arial Narrow" panose="020B0606020202030204" pitchFamily="34" charset="0"/>
              </a:rPr>
              <a:t>, 61–65</a:t>
            </a:r>
            <a:r>
              <a:rPr lang="ru-RU" sz="2000" dirty="0">
                <a:latin typeface="Arial Narrow" panose="020B0606020202030204" pitchFamily="34" charset="0"/>
              </a:rPr>
              <a:t> лет</a:t>
            </a:r>
            <a:r>
              <a:rPr lang="en-US" sz="2000" dirty="0">
                <a:latin typeface="Arial Narrow" panose="020B0606020202030204" pitchFamily="34" charset="0"/>
              </a:rPr>
              <a:t>, 66–70 </a:t>
            </a:r>
            <a:r>
              <a:rPr lang="ru-RU" sz="2000" dirty="0">
                <a:latin typeface="Arial Narrow" panose="020B0606020202030204" pitchFamily="34" charset="0"/>
              </a:rPr>
              <a:t>лет</a:t>
            </a:r>
            <a:r>
              <a:rPr lang="en-US" sz="2000" dirty="0">
                <a:latin typeface="Arial Narrow" panose="020B0606020202030204" pitchFamily="34" charset="0"/>
              </a:rPr>
              <a:t>,</a:t>
            </a:r>
            <a:r>
              <a:rPr lang="ru-RU" sz="2000" dirty="0">
                <a:latin typeface="Arial Narrow" panose="020B0606020202030204" pitchFamily="34" charset="0"/>
              </a:rPr>
              <a:t> </a:t>
            </a:r>
            <a:r>
              <a:rPr lang="en-US" sz="2000" dirty="0">
                <a:latin typeface="Arial Narrow" panose="020B0606020202030204" pitchFamily="34" charset="0"/>
              </a:rPr>
              <a:t>71–75</a:t>
            </a:r>
            <a:r>
              <a:rPr lang="ru-RU" sz="2000" dirty="0">
                <a:latin typeface="Arial Narrow" panose="020B0606020202030204" pitchFamily="34" charset="0"/>
              </a:rPr>
              <a:t> лет, </a:t>
            </a:r>
            <a:r>
              <a:rPr lang="en-US" sz="2000" b="1" dirty="0">
                <a:solidFill>
                  <a:srgbClr val="FF0000"/>
                </a:solidFill>
                <a:latin typeface="Arial Narrow" panose="020B0606020202030204" pitchFamily="34" charset="0"/>
              </a:rPr>
              <a:t>&gt;75 </a:t>
            </a:r>
            <a:r>
              <a:rPr lang="ru-RU" sz="2000" b="1" dirty="0">
                <a:solidFill>
                  <a:srgbClr val="FF0000"/>
                </a:solidFill>
                <a:latin typeface="Arial Narrow" panose="020B0606020202030204" pitchFamily="34" charset="0"/>
              </a:rPr>
              <a:t>лет</a:t>
            </a:r>
            <a:r>
              <a:rPr lang="en-US" sz="2000" b="1" dirty="0">
                <a:solidFill>
                  <a:srgbClr val="FF0000"/>
                </a:solidFill>
                <a:latin typeface="Arial Narrow" panose="020B0606020202030204" pitchFamily="34" charset="0"/>
              </a:rPr>
              <a:t> (8%)</a:t>
            </a:r>
            <a:endParaRPr lang="ru-RU" sz="2000" b="1" dirty="0">
              <a:solidFill>
                <a:srgbClr val="FF0000"/>
              </a:solidFill>
              <a:latin typeface="Arial Narrow" panose="020B0606020202030204" pitchFamily="34" charset="0"/>
            </a:endParaRPr>
          </a:p>
          <a:p>
            <a:r>
              <a:rPr lang="ru-RU" sz="2000" dirty="0">
                <a:latin typeface="Arial Narrow" panose="020B0606020202030204" pitchFamily="34" charset="0"/>
              </a:rPr>
              <a:t>Конечные точки: коронарные события, инсульты, коронарная </a:t>
            </a:r>
            <a:r>
              <a:rPr lang="ru-RU" sz="2000" dirty="0" err="1">
                <a:latin typeface="Arial Narrow" panose="020B0606020202030204" pitchFamily="34" charset="0"/>
              </a:rPr>
              <a:t>реваскуляризация</a:t>
            </a:r>
            <a:r>
              <a:rPr lang="ru-RU" sz="2000" dirty="0">
                <a:latin typeface="Arial Narrow" panose="020B0606020202030204" pitchFamily="34" charset="0"/>
              </a:rPr>
              <a:t>, общая смертность, рак</a:t>
            </a:r>
          </a:p>
        </p:txBody>
      </p:sp>
      <p:pic>
        <p:nvPicPr>
          <p:cNvPr id="4" name="Рисунок 3"/>
          <p:cNvPicPr>
            <a:picLocks noChangeAspect="1"/>
          </p:cNvPicPr>
          <p:nvPr/>
        </p:nvPicPr>
        <p:blipFill>
          <a:blip r:embed="rId3"/>
          <a:stretch>
            <a:fillRect/>
          </a:stretch>
        </p:blipFill>
        <p:spPr>
          <a:xfrm>
            <a:off x="157212" y="0"/>
            <a:ext cx="9607319" cy="2496018"/>
          </a:xfrm>
          <a:prstGeom prst="rect">
            <a:avLst/>
          </a:prstGeom>
        </p:spPr>
      </p:pic>
      <p:graphicFrame>
        <p:nvGraphicFramePr>
          <p:cNvPr id="5" name="Объект 3"/>
          <p:cNvGraphicFramePr>
            <a:graphicFrameLocks/>
          </p:cNvGraphicFramePr>
          <p:nvPr>
            <p:extLst>
              <p:ext uri="{D42A27DB-BD31-4B8C-83A1-F6EECF244321}">
                <p14:modId xmlns:p14="http://schemas.microsoft.com/office/powerpoint/2010/main" val="4032668922"/>
              </p:ext>
            </p:extLst>
          </p:nvPr>
        </p:nvGraphicFramePr>
        <p:xfrm>
          <a:off x="1838424" y="4452602"/>
          <a:ext cx="9105478" cy="2093333"/>
        </p:xfrm>
        <a:graphic>
          <a:graphicData uri="http://schemas.openxmlformats.org/drawingml/2006/table">
            <a:tbl>
              <a:tblPr firstRow="1" bandRow="1">
                <a:tableStyleId>{5C22544A-7EE6-4342-B048-85BDC9FD1C3A}</a:tableStyleId>
              </a:tblPr>
              <a:tblGrid>
                <a:gridCol w="4460741">
                  <a:extLst>
                    <a:ext uri="{9D8B030D-6E8A-4147-A177-3AD203B41FA5}">
                      <a16:colId xmlns:a16="http://schemas.microsoft.com/office/drawing/2014/main" val="268224990"/>
                    </a:ext>
                  </a:extLst>
                </a:gridCol>
                <a:gridCol w="2288711">
                  <a:extLst>
                    <a:ext uri="{9D8B030D-6E8A-4147-A177-3AD203B41FA5}">
                      <a16:colId xmlns:a16="http://schemas.microsoft.com/office/drawing/2014/main" val="3084913720"/>
                    </a:ext>
                  </a:extLst>
                </a:gridCol>
                <a:gridCol w="2356026">
                  <a:extLst>
                    <a:ext uri="{9D8B030D-6E8A-4147-A177-3AD203B41FA5}">
                      <a16:colId xmlns:a16="http://schemas.microsoft.com/office/drawing/2014/main" val="1231903061"/>
                    </a:ext>
                  </a:extLst>
                </a:gridCol>
              </a:tblGrid>
              <a:tr h="390276">
                <a:tc>
                  <a:txBody>
                    <a:bodyPr/>
                    <a:lstStyle/>
                    <a:p>
                      <a:endParaRPr lang="ru-RU" sz="2000" dirty="0">
                        <a:solidFill>
                          <a:schemeClr val="tx1"/>
                        </a:solidFill>
                        <a:latin typeface="Arial Narrow" panose="020B0606020202030204" pitchFamily="34" charset="0"/>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u="sng" dirty="0" smtClean="0">
                          <a:solidFill>
                            <a:schemeClr val="tx1"/>
                          </a:solidFill>
                          <a:latin typeface="Arial Narrow" panose="020B0606020202030204" pitchFamily="34" charset="0"/>
                        </a:rPr>
                        <a:t>&lt;</a:t>
                      </a:r>
                      <a:r>
                        <a:rPr lang="ru-RU" sz="2000" dirty="0" smtClean="0">
                          <a:solidFill>
                            <a:schemeClr val="tx1"/>
                          </a:solidFill>
                          <a:latin typeface="Arial Narrow" panose="020B0606020202030204" pitchFamily="34" charset="0"/>
                        </a:rPr>
                        <a:t>75</a:t>
                      </a:r>
                      <a:r>
                        <a:rPr lang="ru-RU" sz="2000" baseline="0" dirty="0" smtClean="0">
                          <a:solidFill>
                            <a:schemeClr val="tx1"/>
                          </a:solidFill>
                          <a:latin typeface="Arial Narrow" panose="020B0606020202030204" pitchFamily="34" charset="0"/>
                        </a:rPr>
                        <a:t> лет</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latin typeface="Arial Narrow" panose="020B0606020202030204" pitchFamily="34" charset="0"/>
                        </a:rPr>
                        <a:t>&gt;</a:t>
                      </a:r>
                      <a:r>
                        <a:rPr lang="ru-RU" sz="2000" baseline="0" dirty="0" smtClean="0">
                          <a:solidFill>
                            <a:schemeClr val="tx1"/>
                          </a:solidFill>
                          <a:latin typeface="Arial Narrow" panose="020B0606020202030204" pitchFamily="34" charset="0"/>
                        </a:rPr>
                        <a:t> 75 лет</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518644"/>
                  </a:ext>
                </a:extLst>
              </a:tr>
              <a:tr h="452047">
                <a:tc>
                  <a:txBody>
                    <a:bodyPr/>
                    <a:lstStyle/>
                    <a:p>
                      <a:r>
                        <a:rPr lang="ru-RU" sz="2000" dirty="0" smtClean="0">
                          <a:solidFill>
                            <a:schemeClr val="tx1"/>
                          </a:solidFill>
                          <a:latin typeface="Arial Narrow" panose="020B0606020202030204" pitchFamily="34" charset="0"/>
                        </a:rPr>
                        <a:t>Анамнез сосудистого заболевания</a:t>
                      </a:r>
                      <a:endParaRPr lang="ru-RU" sz="2000" dirty="0">
                        <a:solidFill>
                          <a:schemeClr val="tx1"/>
                        </a:solidFill>
                        <a:latin typeface="Arial Narrow" panose="020B0606020202030204" pitchFamily="34" charset="0"/>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smtClean="0">
                          <a:solidFill>
                            <a:schemeClr val="tx1"/>
                          </a:solidFill>
                          <a:latin typeface="Arial Narrow" panose="020B0606020202030204" pitchFamily="34" charset="0"/>
                        </a:rPr>
                        <a:t>56%</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smtClean="0">
                          <a:solidFill>
                            <a:schemeClr val="tx1"/>
                          </a:solidFill>
                          <a:latin typeface="Arial Narrow" panose="020B0606020202030204" pitchFamily="34" charset="0"/>
                        </a:rPr>
                        <a:t>55%</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059817"/>
                  </a:ext>
                </a:extLst>
              </a:tr>
              <a:tr h="390276">
                <a:tc>
                  <a:txBody>
                    <a:bodyPr/>
                    <a:lstStyle/>
                    <a:p>
                      <a:r>
                        <a:rPr lang="ru-RU" sz="2000" dirty="0" smtClean="0">
                          <a:solidFill>
                            <a:schemeClr val="tx1"/>
                          </a:solidFill>
                          <a:latin typeface="Arial Narrow" panose="020B0606020202030204" pitchFamily="34" charset="0"/>
                        </a:rPr>
                        <a:t>Анамнез ИМ</a:t>
                      </a:r>
                      <a:endParaRPr lang="ru-RU" sz="2000" dirty="0">
                        <a:solidFill>
                          <a:schemeClr val="tx1"/>
                        </a:solidFill>
                        <a:latin typeface="Arial Narrow" panose="020B0606020202030204" pitchFamily="34" charset="0"/>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smtClean="0">
                          <a:solidFill>
                            <a:schemeClr val="tx1"/>
                          </a:solidFill>
                          <a:latin typeface="Arial Narrow" panose="020B0606020202030204" pitchFamily="34" charset="0"/>
                        </a:rPr>
                        <a:t>35%</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smtClean="0">
                          <a:solidFill>
                            <a:schemeClr val="tx1"/>
                          </a:solidFill>
                          <a:latin typeface="Arial Narrow" panose="020B0606020202030204" pitchFamily="34" charset="0"/>
                        </a:rPr>
                        <a:t>29%</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435672"/>
                  </a:ext>
                </a:extLst>
              </a:tr>
              <a:tr h="470458">
                <a:tc>
                  <a:txBody>
                    <a:bodyPr/>
                    <a:lstStyle/>
                    <a:p>
                      <a:r>
                        <a:rPr lang="ru-RU" sz="2000" dirty="0" err="1" smtClean="0">
                          <a:solidFill>
                            <a:schemeClr val="tx1"/>
                          </a:solidFill>
                          <a:latin typeface="Arial Narrow" panose="020B0606020202030204" pitchFamily="34" charset="0"/>
                        </a:rPr>
                        <a:t>Симптомная</a:t>
                      </a:r>
                      <a:r>
                        <a:rPr lang="ru-RU" sz="2000" dirty="0" smtClean="0">
                          <a:solidFill>
                            <a:schemeClr val="tx1"/>
                          </a:solidFill>
                          <a:latin typeface="Arial Narrow" panose="020B0606020202030204" pitchFamily="34" charset="0"/>
                        </a:rPr>
                        <a:t> ИБС</a:t>
                      </a:r>
                      <a:endParaRPr lang="ru-RU" sz="2000" dirty="0">
                        <a:solidFill>
                          <a:schemeClr val="tx1"/>
                        </a:solidFill>
                        <a:latin typeface="Arial Narrow" panose="020B0606020202030204" pitchFamily="34" charset="0"/>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smtClean="0">
                          <a:solidFill>
                            <a:schemeClr val="tx1"/>
                          </a:solidFill>
                          <a:latin typeface="Arial Narrow" panose="020B0606020202030204" pitchFamily="34" charset="0"/>
                        </a:rPr>
                        <a:t>36%</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smtClean="0">
                          <a:solidFill>
                            <a:schemeClr val="tx1"/>
                          </a:solidFill>
                          <a:latin typeface="Arial Narrow" panose="020B0606020202030204" pitchFamily="34" charset="0"/>
                        </a:rPr>
                        <a:t>31%</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6755151"/>
                  </a:ext>
                </a:extLst>
              </a:tr>
              <a:tr h="390276">
                <a:tc>
                  <a:txBody>
                    <a:bodyPr/>
                    <a:lstStyle/>
                    <a:p>
                      <a:r>
                        <a:rPr lang="ru-RU" sz="2000" dirty="0" smtClean="0">
                          <a:solidFill>
                            <a:schemeClr val="tx1"/>
                          </a:solidFill>
                          <a:latin typeface="Arial Narrow" panose="020B0606020202030204" pitchFamily="34" charset="0"/>
                        </a:rPr>
                        <a:t>Сахарный диабет</a:t>
                      </a:r>
                      <a:endParaRPr lang="ru-RU" sz="2000" dirty="0">
                        <a:solidFill>
                          <a:schemeClr val="tx1"/>
                        </a:solidFill>
                        <a:latin typeface="Arial Narrow" panose="020B0606020202030204" pitchFamily="34" charset="0"/>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smtClean="0">
                          <a:solidFill>
                            <a:schemeClr val="tx1"/>
                          </a:solidFill>
                          <a:latin typeface="Arial Narrow" panose="020B0606020202030204" pitchFamily="34" charset="0"/>
                        </a:rPr>
                        <a:t>19%</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smtClean="0">
                          <a:solidFill>
                            <a:schemeClr val="tx1"/>
                          </a:solidFill>
                          <a:latin typeface="Arial Narrow" panose="020B0606020202030204" pitchFamily="34" charset="0"/>
                        </a:rPr>
                        <a:t>17%</a:t>
                      </a:r>
                      <a:endParaRPr lang="ru-RU" sz="2000" dirty="0">
                        <a:solidFill>
                          <a:schemeClr val="tx1"/>
                        </a:solidFill>
                        <a:latin typeface="Arial Narrow" panose="020B0606020202030204" pitchFamily="34" charset="0"/>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238728"/>
                  </a:ext>
                </a:extLst>
              </a:tr>
            </a:tbl>
          </a:graphicData>
        </a:graphic>
      </p:graphicFrame>
      <p:sp>
        <p:nvSpPr>
          <p:cNvPr id="6" name="TextBox 5"/>
          <p:cNvSpPr txBox="1"/>
          <p:nvPr/>
        </p:nvSpPr>
        <p:spPr>
          <a:xfrm>
            <a:off x="4270410" y="4002040"/>
            <a:ext cx="8624235" cy="461665"/>
          </a:xfrm>
          <a:prstGeom prst="rect">
            <a:avLst/>
          </a:prstGeom>
          <a:noFill/>
        </p:spPr>
        <p:txBody>
          <a:bodyPr wrap="square" rtlCol="0">
            <a:spAutoFit/>
          </a:bodyPr>
          <a:lstStyle/>
          <a:p>
            <a:r>
              <a:rPr lang="ru-RU" sz="2400" dirty="0" smtClean="0">
                <a:solidFill>
                  <a:srgbClr val="0070C0"/>
                </a:solidFill>
              </a:rPr>
              <a:t>Характеристика включенных пациентов</a:t>
            </a:r>
            <a:endParaRPr lang="ru-RU" sz="2400" dirty="0">
              <a:solidFill>
                <a:srgbClr val="0070C0"/>
              </a:solidFill>
            </a:endParaRPr>
          </a:p>
        </p:txBody>
      </p:sp>
      <p:sp>
        <p:nvSpPr>
          <p:cNvPr id="7" name="TextBox 6"/>
          <p:cNvSpPr txBox="1"/>
          <p:nvPr/>
        </p:nvSpPr>
        <p:spPr>
          <a:xfrm>
            <a:off x="4299285" y="1270983"/>
            <a:ext cx="7735503" cy="1015663"/>
          </a:xfrm>
          <a:prstGeom prst="rect">
            <a:avLst/>
          </a:prstGeom>
          <a:solidFill>
            <a:schemeClr val="bg1"/>
          </a:solidFill>
          <a:ln w="38100">
            <a:solidFill>
              <a:srgbClr val="C00000"/>
            </a:solidFill>
          </a:ln>
        </p:spPr>
        <p:txBody>
          <a:bodyPr wrap="square" rtlCol="0">
            <a:spAutoFit/>
          </a:bodyPr>
          <a:lstStyle/>
          <a:p>
            <a:pPr algn="ctr"/>
            <a:r>
              <a:rPr lang="ru-RU" sz="2000" b="1" dirty="0" smtClean="0">
                <a:latin typeface="Calibri" panose="020F0502020204030204" pitchFamily="34" charset="0"/>
                <a:cs typeface="Calibri" panose="020F0502020204030204" pitchFamily="34" charset="0"/>
              </a:rPr>
              <a:t>Эффективность и безопасность </a:t>
            </a:r>
            <a:r>
              <a:rPr lang="ru-RU" sz="2000" b="1" dirty="0" err="1" smtClean="0">
                <a:latin typeface="Calibri" panose="020F0502020204030204" pitchFamily="34" charset="0"/>
                <a:cs typeface="Calibri" panose="020F0502020204030204" pitchFamily="34" charset="0"/>
              </a:rPr>
              <a:t>статинов</a:t>
            </a:r>
            <a:r>
              <a:rPr lang="ru-RU" sz="2000" b="1" dirty="0" smtClean="0">
                <a:latin typeface="Calibri" panose="020F0502020204030204" pitchFamily="34" charset="0"/>
                <a:cs typeface="Calibri" panose="020F0502020204030204" pitchFamily="34" charset="0"/>
              </a:rPr>
              <a:t> у пациентов старшего возраста: мета-анализ индивидуальных данных 28 рандомизированных контролируемых исследований</a:t>
            </a:r>
            <a:endParaRPr lang="ru-RU"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3114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33246" y="1498314"/>
            <a:ext cx="4153440" cy="3263504"/>
          </a:xfrm>
        </p:spPr>
        <p:txBody>
          <a:bodyPr>
            <a:noAutofit/>
          </a:bodyPr>
          <a:lstStyle/>
          <a:p>
            <a:r>
              <a:rPr lang="ru-RU" sz="2400" dirty="0">
                <a:latin typeface="Arial Narrow" panose="020B0606020202030204" pitchFamily="34" charset="0"/>
              </a:rPr>
              <a:t>Снижение риска основных коронарных событий у пациентов </a:t>
            </a:r>
            <a:r>
              <a:rPr lang="ru-RU" sz="2400" i="1" u="sng" dirty="0">
                <a:solidFill>
                  <a:srgbClr val="C00000"/>
                </a:solidFill>
                <a:latin typeface="Arial Narrow" panose="020B0606020202030204" pitchFamily="34" charset="0"/>
              </a:rPr>
              <a:t>всех возрастов</a:t>
            </a:r>
          </a:p>
          <a:p>
            <a:r>
              <a:rPr lang="ru-RU" sz="2400" dirty="0">
                <a:latin typeface="Arial Narrow" panose="020B0606020202030204" pitchFamily="34" charset="0"/>
              </a:rPr>
              <a:t>Статистически значимая тенденция к </a:t>
            </a:r>
            <a:r>
              <a:rPr lang="ru-RU" sz="2400" i="1" u="sng" dirty="0">
                <a:solidFill>
                  <a:srgbClr val="C00000"/>
                </a:solidFill>
                <a:latin typeface="Arial Narrow" panose="020B0606020202030204" pitchFamily="34" charset="0"/>
              </a:rPr>
              <a:t>уменьшению эффекта </a:t>
            </a:r>
            <a:r>
              <a:rPr lang="ru-RU" sz="2400" i="1" u="sng" dirty="0">
                <a:latin typeface="Arial Narrow" panose="020B0606020202030204" pitchFamily="34" charset="0"/>
              </a:rPr>
              <a:t>по мере нарастания возраста  </a:t>
            </a:r>
            <a:endParaRPr lang="en-US" sz="2400" i="1" u="sng" dirty="0">
              <a:latin typeface="Arial Narrow" panose="020B0606020202030204" pitchFamily="34" charset="0"/>
            </a:endParaRPr>
          </a:p>
          <a:p>
            <a:r>
              <a:rPr lang="ru-RU" sz="2400" dirty="0">
                <a:latin typeface="Arial Narrow" panose="020B0606020202030204" pitchFamily="34" charset="0"/>
              </a:rPr>
              <a:t>Без повышения риска рака или общей смертности во всех возрастных группах</a:t>
            </a:r>
          </a:p>
        </p:txBody>
      </p:sp>
      <p:pic>
        <p:nvPicPr>
          <p:cNvPr id="4" name="Рисунок 3"/>
          <p:cNvPicPr>
            <a:picLocks noChangeAspect="1"/>
          </p:cNvPicPr>
          <p:nvPr/>
        </p:nvPicPr>
        <p:blipFill>
          <a:blip r:embed="rId3"/>
          <a:stretch>
            <a:fillRect/>
          </a:stretch>
        </p:blipFill>
        <p:spPr>
          <a:xfrm>
            <a:off x="1524000" y="2"/>
            <a:ext cx="5334213" cy="6779259"/>
          </a:xfrm>
          <a:prstGeom prst="rect">
            <a:avLst/>
          </a:prstGeom>
        </p:spPr>
      </p:pic>
      <p:sp>
        <p:nvSpPr>
          <p:cNvPr id="5" name="TextBox 4"/>
          <p:cNvSpPr txBox="1"/>
          <p:nvPr/>
        </p:nvSpPr>
        <p:spPr>
          <a:xfrm>
            <a:off x="6888089" y="6525344"/>
            <a:ext cx="3984551" cy="253916"/>
          </a:xfrm>
          <a:prstGeom prst="rect">
            <a:avLst/>
          </a:prstGeom>
          <a:noFill/>
        </p:spPr>
        <p:txBody>
          <a:bodyPr wrap="square" rtlCol="0">
            <a:spAutoFit/>
          </a:bodyPr>
          <a:lstStyle/>
          <a:p>
            <a:pPr algn="r"/>
            <a:r>
              <a:rPr lang="en-US" sz="1050" dirty="0">
                <a:latin typeface="Arial Narrow" panose="020B0606020202030204" pitchFamily="34" charset="0"/>
              </a:rPr>
              <a:t>Cholesterol Treatment </a:t>
            </a:r>
            <a:r>
              <a:rPr lang="en-US" sz="1050" dirty="0" err="1">
                <a:latin typeface="Arial Narrow" panose="020B0606020202030204" pitchFamily="34" charset="0"/>
              </a:rPr>
              <a:t>Trialists</a:t>
            </a:r>
            <a:r>
              <a:rPr lang="en-US" sz="1050" dirty="0">
                <a:latin typeface="Arial Narrow" panose="020B0606020202030204" pitchFamily="34" charset="0"/>
              </a:rPr>
              <a:t>’ Collaboration Lancet 2019; 393: 407–15</a:t>
            </a:r>
            <a:endParaRPr lang="ru-RU" sz="1050" dirty="0">
              <a:latin typeface="Arial Narrow" panose="020B0606020202030204" pitchFamily="34" charset="0"/>
            </a:endParaRPr>
          </a:p>
        </p:txBody>
      </p:sp>
    </p:spTree>
    <p:extLst>
      <p:ext uri="{BB962C8B-B14F-4D97-AF65-F5344CB8AC3E}">
        <p14:creationId xmlns:p14="http://schemas.microsoft.com/office/powerpoint/2010/main" val="3502590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t="11595"/>
          <a:stretch>
            <a:fillRect/>
          </a:stretch>
        </p:blipFill>
        <p:spPr bwMode="auto">
          <a:xfrm>
            <a:off x="571991" y="2119642"/>
            <a:ext cx="4892469" cy="3063383"/>
          </a:xfrm>
          <a:prstGeom prst="rect">
            <a:avLst/>
          </a:prstGeom>
          <a:noFill/>
          <a:ln w="9525">
            <a:noFill/>
            <a:miter lim="800000"/>
            <a:headEnd/>
            <a:tailEnd/>
          </a:ln>
        </p:spPr>
      </p:pic>
      <p:sp>
        <p:nvSpPr>
          <p:cNvPr id="6" name="TextBox 5"/>
          <p:cNvSpPr txBox="1"/>
          <p:nvPr/>
        </p:nvSpPr>
        <p:spPr>
          <a:xfrm rot="16200000">
            <a:off x="294794" y="4256817"/>
            <a:ext cx="1188132" cy="300082"/>
          </a:xfrm>
          <a:prstGeom prst="rect">
            <a:avLst/>
          </a:prstGeom>
          <a:solidFill>
            <a:schemeClr val="bg1"/>
          </a:solidFill>
        </p:spPr>
        <p:txBody>
          <a:bodyPr wrap="square" rtlCol="0">
            <a:spAutoFit/>
          </a:bodyPr>
          <a:lstStyle/>
          <a:p>
            <a:pPr algn="r"/>
            <a:r>
              <a:rPr lang="ru-RU" sz="1350" dirty="0">
                <a:latin typeface="Arial Narrow" panose="020B0606020202030204" pitchFamily="34" charset="0"/>
              </a:rPr>
              <a:t>Риск</a:t>
            </a:r>
          </a:p>
        </p:txBody>
      </p:sp>
      <p:sp>
        <p:nvSpPr>
          <p:cNvPr id="10" name="TextBox 9"/>
          <p:cNvSpPr txBox="1"/>
          <p:nvPr/>
        </p:nvSpPr>
        <p:spPr>
          <a:xfrm rot="19792883">
            <a:off x="1777593" y="3034250"/>
            <a:ext cx="1893653" cy="400110"/>
          </a:xfrm>
          <a:prstGeom prst="rect">
            <a:avLst/>
          </a:prstGeom>
          <a:solidFill>
            <a:schemeClr val="bg1"/>
          </a:solidFill>
        </p:spPr>
        <p:txBody>
          <a:bodyPr wrap="square" rtlCol="0">
            <a:spAutoFit/>
          </a:bodyPr>
          <a:lstStyle/>
          <a:p>
            <a:pPr algn="ctr"/>
            <a:r>
              <a:rPr lang="en-US" sz="2000" dirty="0">
                <a:latin typeface="Arial Narrow" panose="020B0606020202030204" pitchFamily="34" charset="0"/>
              </a:rPr>
              <a:t>C</a:t>
            </a:r>
            <a:r>
              <a:rPr lang="ru-RU" sz="2000" dirty="0" err="1">
                <a:latin typeface="Arial Narrow" panose="020B0606020202030204" pitchFamily="34" charset="0"/>
              </a:rPr>
              <a:t>тарение</a:t>
            </a:r>
            <a:endParaRPr lang="ru-RU" sz="2000" dirty="0">
              <a:latin typeface="Arial Narrow" panose="020B0606020202030204" pitchFamily="34" charset="0"/>
            </a:endParaRPr>
          </a:p>
        </p:txBody>
      </p:sp>
      <p:sp>
        <p:nvSpPr>
          <p:cNvPr id="11" name="TextBox 10"/>
          <p:cNvSpPr txBox="1"/>
          <p:nvPr/>
        </p:nvSpPr>
        <p:spPr>
          <a:xfrm>
            <a:off x="4527673" y="3346326"/>
            <a:ext cx="918102" cy="461665"/>
          </a:xfrm>
          <a:prstGeom prst="rect">
            <a:avLst/>
          </a:prstGeom>
          <a:solidFill>
            <a:schemeClr val="bg1"/>
          </a:solidFill>
        </p:spPr>
        <p:txBody>
          <a:bodyPr wrap="square" rtlCol="0">
            <a:spAutoFit/>
          </a:bodyPr>
          <a:lstStyle/>
          <a:p>
            <a:r>
              <a:rPr lang="ru-RU" sz="1200" dirty="0">
                <a:latin typeface="Arial Narrow" panose="020B0606020202030204" pitchFamily="34" charset="0"/>
              </a:rPr>
              <a:t>Порог для лечения</a:t>
            </a:r>
          </a:p>
        </p:txBody>
      </p:sp>
      <p:sp>
        <p:nvSpPr>
          <p:cNvPr id="12" name="TextBox 11"/>
          <p:cNvSpPr txBox="1"/>
          <p:nvPr/>
        </p:nvSpPr>
        <p:spPr>
          <a:xfrm>
            <a:off x="1117370" y="4518286"/>
            <a:ext cx="1493179" cy="300082"/>
          </a:xfrm>
          <a:prstGeom prst="rect">
            <a:avLst/>
          </a:prstGeom>
          <a:solidFill>
            <a:schemeClr val="bg1"/>
          </a:solidFill>
        </p:spPr>
        <p:txBody>
          <a:bodyPr wrap="square" rtlCol="0">
            <a:spAutoFit/>
          </a:bodyPr>
          <a:lstStyle/>
          <a:p>
            <a:r>
              <a:rPr lang="ru-RU" sz="1350" dirty="0">
                <a:solidFill>
                  <a:schemeClr val="bg1"/>
                </a:solidFill>
                <a:latin typeface="Arial Narrow" panose="020B0606020202030204" pitchFamily="34" charset="0"/>
              </a:rPr>
              <a:t>Средний возраст</a:t>
            </a:r>
          </a:p>
        </p:txBody>
      </p:sp>
      <p:sp>
        <p:nvSpPr>
          <p:cNvPr id="13" name="TextBox 12"/>
          <p:cNvSpPr txBox="1"/>
          <p:nvPr/>
        </p:nvSpPr>
        <p:spPr>
          <a:xfrm>
            <a:off x="3489558" y="1938049"/>
            <a:ext cx="1404156" cy="323165"/>
          </a:xfrm>
          <a:prstGeom prst="rect">
            <a:avLst/>
          </a:prstGeom>
          <a:solidFill>
            <a:schemeClr val="bg1"/>
          </a:solidFill>
        </p:spPr>
        <p:txBody>
          <a:bodyPr wrap="square" rtlCol="0">
            <a:spAutoFit/>
          </a:bodyPr>
          <a:lstStyle/>
          <a:p>
            <a:r>
              <a:rPr lang="ru-RU" sz="1500" dirty="0">
                <a:solidFill>
                  <a:schemeClr val="bg1"/>
                </a:solidFill>
                <a:latin typeface="Arial Narrow" panose="020B0606020202030204" pitchFamily="34" charset="0"/>
              </a:rPr>
              <a:t>Пожилые</a:t>
            </a:r>
          </a:p>
        </p:txBody>
      </p:sp>
      <p:sp>
        <p:nvSpPr>
          <p:cNvPr id="14" name="TextBox 13"/>
          <p:cNvSpPr txBox="1"/>
          <p:nvPr/>
        </p:nvSpPr>
        <p:spPr>
          <a:xfrm>
            <a:off x="148284" y="128855"/>
            <a:ext cx="2869941" cy="1631216"/>
          </a:xfrm>
          <a:prstGeom prst="rect">
            <a:avLst/>
          </a:prstGeom>
          <a:solidFill>
            <a:schemeClr val="bg1"/>
          </a:solidFill>
        </p:spPr>
        <p:txBody>
          <a:bodyPr wrap="square" rtlCol="0">
            <a:spAutoFit/>
          </a:bodyPr>
          <a:lstStyle/>
          <a:p>
            <a:pPr algn="ctr"/>
            <a:r>
              <a:rPr lang="ru-RU" sz="2000" b="1" dirty="0" smtClean="0">
                <a:latin typeface="Arial Narrow" panose="020B0606020202030204" pitchFamily="34" charset="0"/>
              </a:rPr>
              <a:t>Средний возраст </a:t>
            </a:r>
          </a:p>
          <a:p>
            <a:pPr algn="ctr"/>
            <a:endParaRPr lang="ru-RU" sz="2000" b="1" dirty="0">
              <a:latin typeface="Arial Narrow" panose="020B0606020202030204" pitchFamily="34" charset="0"/>
            </a:endParaRPr>
          </a:p>
          <a:p>
            <a:pPr algn="ctr"/>
            <a:r>
              <a:rPr lang="ru-RU" sz="2000" dirty="0" smtClean="0">
                <a:latin typeface="Arial Narrow" panose="020B0606020202030204" pitchFamily="34" charset="0"/>
              </a:rPr>
              <a:t>Выделение </a:t>
            </a:r>
            <a:r>
              <a:rPr lang="ru-RU" sz="2000" dirty="0">
                <a:latin typeface="Arial Narrow" panose="020B0606020202030204" pitchFamily="34" charset="0"/>
              </a:rPr>
              <a:t>групп </a:t>
            </a:r>
            <a:r>
              <a:rPr lang="ru-RU" sz="2000" b="1" dirty="0">
                <a:solidFill>
                  <a:srgbClr val="FF0000"/>
                </a:solidFill>
                <a:latin typeface="Arial Narrow" panose="020B0606020202030204" pitchFamily="34" charset="0"/>
              </a:rPr>
              <a:t>высокого</a:t>
            </a:r>
            <a:r>
              <a:rPr lang="ru-RU" sz="2000" b="1" dirty="0">
                <a:solidFill>
                  <a:srgbClr val="0070C0"/>
                </a:solidFill>
                <a:latin typeface="Arial Narrow" panose="020B0606020202030204" pitchFamily="34" charset="0"/>
              </a:rPr>
              <a:t> </a:t>
            </a:r>
            <a:r>
              <a:rPr lang="ru-RU" sz="2000" dirty="0">
                <a:latin typeface="Arial Narrow" panose="020B0606020202030204" pitchFamily="34" charset="0"/>
              </a:rPr>
              <a:t>риска для </a:t>
            </a:r>
            <a:r>
              <a:rPr lang="ru-RU" sz="2000" b="1" dirty="0">
                <a:solidFill>
                  <a:srgbClr val="FF0000"/>
                </a:solidFill>
                <a:latin typeface="Arial Narrow" panose="020B0606020202030204" pitchFamily="34" charset="0"/>
              </a:rPr>
              <a:t>назначения</a:t>
            </a:r>
            <a:r>
              <a:rPr lang="ru-RU" sz="2000" dirty="0">
                <a:latin typeface="Arial Narrow" panose="020B0606020202030204" pitchFamily="34" charset="0"/>
              </a:rPr>
              <a:t> </a:t>
            </a:r>
            <a:r>
              <a:rPr lang="ru-RU" sz="2000" dirty="0" err="1">
                <a:latin typeface="Arial Narrow" panose="020B0606020202030204" pitchFamily="34" charset="0"/>
              </a:rPr>
              <a:t>статина</a:t>
            </a:r>
            <a:endParaRPr lang="ru-RU" sz="2000" dirty="0">
              <a:latin typeface="Arial Narrow" panose="020B0606020202030204" pitchFamily="34" charset="0"/>
            </a:endParaRPr>
          </a:p>
        </p:txBody>
      </p:sp>
      <p:sp>
        <p:nvSpPr>
          <p:cNvPr id="15" name="TextBox 14"/>
          <p:cNvSpPr txBox="1"/>
          <p:nvPr/>
        </p:nvSpPr>
        <p:spPr>
          <a:xfrm>
            <a:off x="3142202" y="5183025"/>
            <a:ext cx="2924498" cy="1015663"/>
          </a:xfrm>
          <a:prstGeom prst="rect">
            <a:avLst/>
          </a:prstGeom>
          <a:solidFill>
            <a:schemeClr val="bg1"/>
          </a:solidFill>
        </p:spPr>
        <p:txBody>
          <a:bodyPr wrap="square" rtlCol="0">
            <a:spAutoFit/>
          </a:bodyPr>
          <a:lstStyle/>
          <a:p>
            <a:pPr algn="ctr"/>
            <a:r>
              <a:rPr lang="ru-RU" sz="2000" dirty="0">
                <a:latin typeface="Arial Narrow" panose="020B0606020202030204" pitchFamily="34" charset="0"/>
              </a:rPr>
              <a:t>Выделение групп </a:t>
            </a:r>
            <a:r>
              <a:rPr lang="ru-RU" sz="2000" b="1" dirty="0">
                <a:solidFill>
                  <a:schemeClr val="accent6">
                    <a:lumMod val="75000"/>
                  </a:schemeClr>
                </a:solidFill>
                <a:latin typeface="Arial Narrow" panose="020B0606020202030204" pitchFamily="34" charset="0"/>
              </a:rPr>
              <a:t>низкого </a:t>
            </a:r>
            <a:r>
              <a:rPr lang="ru-RU" sz="2000" dirty="0">
                <a:latin typeface="Arial Narrow" panose="020B0606020202030204" pitchFamily="34" charset="0"/>
              </a:rPr>
              <a:t>риска для </a:t>
            </a:r>
            <a:r>
              <a:rPr lang="ru-RU" sz="2000" b="1" dirty="0" err="1">
                <a:solidFill>
                  <a:schemeClr val="accent6">
                    <a:lumMod val="75000"/>
                  </a:schemeClr>
                </a:solidFill>
                <a:latin typeface="Arial Narrow" panose="020B0606020202030204" pitchFamily="34" charset="0"/>
              </a:rPr>
              <a:t>неназначения</a:t>
            </a:r>
            <a:r>
              <a:rPr lang="ru-RU" sz="2000" dirty="0">
                <a:latin typeface="Arial Narrow" panose="020B0606020202030204" pitchFamily="34" charset="0"/>
              </a:rPr>
              <a:t> </a:t>
            </a:r>
            <a:r>
              <a:rPr lang="ru-RU" sz="2000" dirty="0" err="1">
                <a:latin typeface="Arial Narrow" panose="020B0606020202030204" pitchFamily="34" charset="0"/>
              </a:rPr>
              <a:t>статина</a:t>
            </a:r>
            <a:endParaRPr lang="ru-RU" sz="2000" dirty="0">
              <a:latin typeface="Arial Narrow" panose="020B0606020202030204" pitchFamily="34" charset="0"/>
            </a:endParaRPr>
          </a:p>
        </p:txBody>
      </p:sp>
      <p:sp>
        <p:nvSpPr>
          <p:cNvPr id="16" name="TextBox 15"/>
          <p:cNvSpPr txBox="1"/>
          <p:nvPr/>
        </p:nvSpPr>
        <p:spPr>
          <a:xfrm>
            <a:off x="7544086" y="6453336"/>
            <a:ext cx="3196410" cy="230832"/>
          </a:xfrm>
          <a:prstGeom prst="rect">
            <a:avLst/>
          </a:prstGeom>
          <a:noFill/>
        </p:spPr>
        <p:txBody>
          <a:bodyPr wrap="square" rtlCol="0">
            <a:spAutoFit/>
          </a:bodyPr>
          <a:lstStyle/>
          <a:p>
            <a:r>
              <a:rPr lang="en-US" sz="900" dirty="0"/>
              <a:t>Mortensen, M.B. et al. J Am </a:t>
            </a:r>
            <a:r>
              <a:rPr lang="en-US" sz="900" dirty="0" err="1"/>
              <a:t>Coll</a:t>
            </a:r>
            <a:r>
              <a:rPr lang="en-US" sz="900" dirty="0"/>
              <a:t> </a:t>
            </a:r>
            <a:r>
              <a:rPr lang="en-US" sz="900" dirty="0" err="1"/>
              <a:t>Cardiol</a:t>
            </a:r>
            <a:r>
              <a:rPr lang="en-US" sz="900" dirty="0"/>
              <a:t>. 2018;71(1):85–94.</a:t>
            </a:r>
            <a:endParaRPr lang="ru-RU" sz="900" dirty="0"/>
          </a:p>
        </p:txBody>
      </p:sp>
      <p:sp>
        <p:nvSpPr>
          <p:cNvPr id="5" name="TextBox 4"/>
          <p:cNvSpPr txBox="1"/>
          <p:nvPr/>
        </p:nvSpPr>
        <p:spPr>
          <a:xfrm>
            <a:off x="1641141" y="4899660"/>
            <a:ext cx="1188132" cy="323165"/>
          </a:xfrm>
          <a:prstGeom prst="rect">
            <a:avLst/>
          </a:prstGeom>
          <a:solidFill>
            <a:schemeClr val="bg1"/>
          </a:solidFill>
        </p:spPr>
        <p:txBody>
          <a:bodyPr wrap="square" rtlCol="0">
            <a:spAutoFit/>
          </a:bodyPr>
          <a:lstStyle/>
          <a:p>
            <a:pPr algn="r"/>
            <a:r>
              <a:rPr lang="ru-RU" sz="1500" dirty="0">
                <a:latin typeface="Arial Narrow" panose="020B0606020202030204" pitchFamily="34" charset="0"/>
              </a:rPr>
              <a:t>Возраст</a:t>
            </a:r>
          </a:p>
        </p:txBody>
      </p:sp>
      <p:sp>
        <p:nvSpPr>
          <p:cNvPr id="2" name="TextBox 1"/>
          <p:cNvSpPr txBox="1"/>
          <p:nvPr/>
        </p:nvSpPr>
        <p:spPr>
          <a:xfrm>
            <a:off x="4171819" y="6184031"/>
            <a:ext cx="1443789" cy="769441"/>
          </a:xfrm>
          <a:prstGeom prst="rect">
            <a:avLst/>
          </a:prstGeom>
          <a:noFill/>
        </p:spPr>
        <p:txBody>
          <a:bodyPr wrap="square" rtlCol="0">
            <a:spAutoFit/>
          </a:bodyPr>
          <a:lstStyle/>
          <a:p>
            <a:r>
              <a:rPr lang="ru-RU" sz="4400" dirty="0" smtClean="0">
                <a:solidFill>
                  <a:srgbClr val="FF0000"/>
                </a:solidFill>
              </a:rPr>
              <a:t>???</a:t>
            </a:r>
            <a:endParaRPr lang="ru-RU" sz="4400" dirty="0">
              <a:solidFill>
                <a:srgbClr val="FF0000"/>
              </a:solidFill>
            </a:endParaRPr>
          </a:p>
        </p:txBody>
      </p:sp>
      <p:sp>
        <p:nvSpPr>
          <p:cNvPr id="17" name="TextBox 16"/>
          <p:cNvSpPr txBox="1"/>
          <p:nvPr/>
        </p:nvSpPr>
        <p:spPr>
          <a:xfrm>
            <a:off x="2949756" y="126867"/>
            <a:ext cx="2869941" cy="400110"/>
          </a:xfrm>
          <a:prstGeom prst="rect">
            <a:avLst/>
          </a:prstGeom>
          <a:solidFill>
            <a:schemeClr val="bg1"/>
          </a:solidFill>
        </p:spPr>
        <p:txBody>
          <a:bodyPr wrap="square" rtlCol="0">
            <a:spAutoFit/>
          </a:bodyPr>
          <a:lstStyle/>
          <a:p>
            <a:pPr algn="ctr"/>
            <a:r>
              <a:rPr lang="ru-RU" sz="2000" b="1" dirty="0" smtClean="0">
                <a:latin typeface="Arial Narrow" panose="020B0606020202030204" pitchFamily="34" charset="0"/>
              </a:rPr>
              <a:t>Пожилой возраст</a:t>
            </a:r>
            <a:endParaRPr lang="ru-RU" sz="2000" dirty="0">
              <a:latin typeface="Arial Narrow" panose="020B0606020202030204" pitchFamily="34" charset="0"/>
            </a:endParaRPr>
          </a:p>
        </p:txBody>
      </p:sp>
      <p:sp>
        <p:nvSpPr>
          <p:cNvPr id="18" name="TextBox 17"/>
          <p:cNvSpPr txBox="1"/>
          <p:nvPr/>
        </p:nvSpPr>
        <p:spPr>
          <a:xfrm>
            <a:off x="5977288" y="1293149"/>
            <a:ext cx="6140918" cy="4370427"/>
          </a:xfrm>
          <a:prstGeom prst="rect">
            <a:avLst/>
          </a:prstGeom>
          <a:noFill/>
        </p:spPr>
        <p:txBody>
          <a:bodyPr wrap="square" rtlCol="0">
            <a:spAutoFit/>
          </a:bodyPr>
          <a:lstStyle/>
          <a:p>
            <a:pPr marL="342900" indent="-342900">
              <a:buFont typeface="Arial" panose="020B0604020202020204" pitchFamily="34" charset="0"/>
              <a:buChar char="•"/>
            </a:pPr>
            <a:r>
              <a:rPr lang="ru-RU" sz="2400" b="1" dirty="0">
                <a:solidFill>
                  <a:srgbClr val="FF0000"/>
                </a:solidFill>
                <a:latin typeface="Arial Narrow" panose="020B0606020202030204" pitchFamily="34" charset="0"/>
              </a:rPr>
              <a:t>По существующим шкалам решение о назначении </a:t>
            </a:r>
            <a:r>
              <a:rPr lang="ru-RU" sz="2400" b="1" dirty="0" err="1" smtClean="0">
                <a:solidFill>
                  <a:srgbClr val="FF0000"/>
                </a:solidFill>
                <a:latin typeface="Arial Narrow" panose="020B0606020202030204" pitchFamily="34" charset="0"/>
              </a:rPr>
              <a:t>статина</a:t>
            </a:r>
            <a:r>
              <a:rPr lang="ru-RU" sz="2400" b="1" dirty="0" smtClean="0">
                <a:solidFill>
                  <a:srgbClr val="FF0000"/>
                </a:solidFill>
                <a:latin typeface="Arial Narrow" panose="020B0606020202030204" pitchFamily="34" charset="0"/>
              </a:rPr>
              <a:t> </a:t>
            </a:r>
            <a:r>
              <a:rPr lang="ru-RU" sz="2400" b="1" dirty="0" err="1" smtClean="0">
                <a:solidFill>
                  <a:srgbClr val="FF0000"/>
                </a:solidFill>
                <a:latin typeface="Arial Narrow" panose="020B0606020202030204" pitchFamily="34" charset="0"/>
              </a:rPr>
              <a:t>м.б</a:t>
            </a:r>
            <a:r>
              <a:rPr lang="ru-RU" sz="2400" b="1" dirty="0" smtClean="0">
                <a:solidFill>
                  <a:srgbClr val="FF0000"/>
                </a:solidFill>
                <a:latin typeface="Arial Narrow" panose="020B0606020202030204" pitchFamily="34" charset="0"/>
              </a:rPr>
              <a:t>. принято  </a:t>
            </a:r>
            <a:r>
              <a:rPr lang="ru-RU" sz="2400" b="1" dirty="0">
                <a:solidFill>
                  <a:srgbClr val="FF0000"/>
                </a:solidFill>
                <a:latin typeface="Arial Narrow" panose="020B0606020202030204" pitchFamily="34" charset="0"/>
              </a:rPr>
              <a:t>на основании высокого риска в виду единственного </a:t>
            </a:r>
            <a:r>
              <a:rPr lang="ru-RU" sz="2400" b="1" dirty="0" err="1">
                <a:solidFill>
                  <a:srgbClr val="FF0000"/>
                </a:solidFill>
                <a:latin typeface="Arial Narrow" panose="020B0606020202030204" pitchFamily="34" charset="0"/>
              </a:rPr>
              <a:t>немодифицируемого</a:t>
            </a:r>
            <a:r>
              <a:rPr lang="ru-RU" sz="2400" b="1" dirty="0">
                <a:solidFill>
                  <a:srgbClr val="FF0000"/>
                </a:solidFill>
                <a:latin typeface="Arial Narrow" panose="020B0606020202030204" pitchFamily="34" charset="0"/>
              </a:rPr>
              <a:t> ФР – возраста </a:t>
            </a:r>
            <a:endParaRPr lang="ru-RU" sz="2400" b="1" dirty="0" smtClean="0">
              <a:solidFill>
                <a:srgbClr val="FF0000"/>
              </a:solidFill>
              <a:latin typeface="Arial Narrow" panose="020B0606020202030204" pitchFamily="34" charset="0"/>
            </a:endParaRPr>
          </a:p>
          <a:p>
            <a:pPr marL="342900" indent="-342900">
              <a:buFont typeface="Arial" panose="020B0604020202020204" pitchFamily="34" charset="0"/>
              <a:buChar char="•"/>
            </a:pPr>
            <a:endParaRPr lang="ru-RU" sz="2000" dirty="0">
              <a:latin typeface="Arial Narrow" panose="020B0606020202030204" pitchFamily="34" charset="0"/>
            </a:endParaRPr>
          </a:p>
          <a:p>
            <a:pPr marL="342900" indent="-342900">
              <a:buFont typeface="Arial" panose="020B0604020202020204" pitchFamily="34" charset="0"/>
              <a:buChar char="•"/>
            </a:pPr>
            <a:r>
              <a:rPr lang="ru-RU" sz="2000" dirty="0">
                <a:latin typeface="Arial Narrow" panose="020B0606020202030204" pitchFamily="34" charset="0"/>
              </a:rPr>
              <a:t>Не существует </a:t>
            </a:r>
            <a:r>
              <a:rPr lang="ru-RU" sz="2000" dirty="0" err="1">
                <a:latin typeface="Arial Narrow" panose="020B0606020202030204" pitchFamily="34" charset="0"/>
              </a:rPr>
              <a:t>скринингового</a:t>
            </a:r>
            <a:r>
              <a:rPr lang="ru-RU" sz="2000" dirty="0">
                <a:latin typeface="Arial Narrow" panose="020B0606020202030204" pitchFamily="34" charset="0"/>
              </a:rPr>
              <a:t> инструмента, который позволил бы определять риск «помимо возраста</a:t>
            </a:r>
            <a:r>
              <a:rPr lang="ru-RU" sz="2000" dirty="0" smtClean="0">
                <a:latin typeface="Arial Narrow" panose="020B0606020202030204" pitchFamily="34" charset="0"/>
              </a:rPr>
              <a:t>» у пациентов старшего возраста</a:t>
            </a:r>
          </a:p>
          <a:p>
            <a:pPr marL="342900" indent="-342900">
              <a:buFont typeface="Arial" panose="020B0604020202020204" pitchFamily="34" charset="0"/>
              <a:buChar char="•"/>
            </a:pPr>
            <a:endParaRPr lang="ru-RU" sz="2000" dirty="0">
              <a:latin typeface="Arial Narrow" panose="020B0606020202030204" pitchFamily="34" charset="0"/>
            </a:endParaRPr>
          </a:p>
          <a:p>
            <a:pPr marL="342900" indent="-342900">
              <a:buFont typeface="Arial" panose="020B0604020202020204" pitchFamily="34" charset="0"/>
              <a:buChar char="•"/>
            </a:pPr>
            <a:r>
              <a:rPr lang="ru-RU" sz="2000" dirty="0">
                <a:latin typeface="Arial Narrow" panose="020B0606020202030204" pitchFamily="34" charset="0"/>
              </a:rPr>
              <a:t>Необходима разработка новых калькуляторов риска, позволяющих оценивать «успешность» старения</a:t>
            </a:r>
          </a:p>
          <a:p>
            <a:endParaRPr lang="ru-RU" dirty="0"/>
          </a:p>
        </p:txBody>
      </p:sp>
    </p:spTree>
    <p:extLst>
      <p:ext uri="{BB962C8B-B14F-4D97-AF65-F5344CB8AC3E}">
        <p14:creationId xmlns:p14="http://schemas.microsoft.com/office/powerpoint/2010/main" val="1621423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t="11595"/>
          <a:stretch>
            <a:fillRect/>
          </a:stretch>
        </p:blipFill>
        <p:spPr bwMode="auto">
          <a:xfrm>
            <a:off x="571991" y="2119642"/>
            <a:ext cx="4892469" cy="3063383"/>
          </a:xfrm>
          <a:prstGeom prst="rect">
            <a:avLst/>
          </a:prstGeom>
          <a:noFill/>
          <a:ln w="9525">
            <a:noFill/>
            <a:miter lim="800000"/>
            <a:headEnd/>
            <a:tailEnd/>
          </a:ln>
        </p:spPr>
      </p:pic>
      <p:sp>
        <p:nvSpPr>
          <p:cNvPr id="6" name="TextBox 5"/>
          <p:cNvSpPr txBox="1"/>
          <p:nvPr/>
        </p:nvSpPr>
        <p:spPr>
          <a:xfrm rot="16200000">
            <a:off x="294794" y="4256817"/>
            <a:ext cx="1188132" cy="300082"/>
          </a:xfrm>
          <a:prstGeom prst="rect">
            <a:avLst/>
          </a:prstGeom>
          <a:solidFill>
            <a:schemeClr val="bg1"/>
          </a:solidFill>
        </p:spPr>
        <p:txBody>
          <a:bodyPr wrap="square" rtlCol="0">
            <a:spAutoFit/>
          </a:bodyPr>
          <a:lstStyle/>
          <a:p>
            <a:pPr algn="r"/>
            <a:r>
              <a:rPr lang="ru-RU" sz="1350" dirty="0">
                <a:latin typeface="Arial Narrow" panose="020B0606020202030204" pitchFamily="34" charset="0"/>
              </a:rPr>
              <a:t>Риск</a:t>
            </a:r>
          </a:p>
        </p:txBody>
      </p:sp>
      <p:sp>
        <p:nvSpPr>
          <p:cNvPr id="10" name="TextBox 9"/>
          <p:cNvSpPr txBox="1"/>
          <p:nvPr/>
        </p:nvSpPr>
        <p:spPr>
          <a:xfrm rot="19792883">
            <a:off x="1777593" y="3034250"/>
            <a:ext cx="1893653" cy="400110"/>
          </a:xfrm>
          <a:prstGeom prst="rect">
            <a:avLst/>
          </a:prstGeom>
          <a:solidFill>
            <a:schemeClr val="bg1"/>
          </a:solidFill>
        </p:spPr>
        <p:txBody>
          <a:bodyPr wrap="square" rtlCol="0">
            <a:spAutoFit/>
          </a:bodyPr>
          <a:lstStyle/>
          <a:p>
            <a:pPr algn="ctr"/>
            <a:r>
              <a:rPr lang="en-US" sz="2000" dirty="0">
                <a:latin typeface="Arial Narrow" panose="020B0606020202030204" pitchFamily="34" charset="0"/>
              </a:rPr>
              <a:t>C</a:t>
            </a:r>
            <a:r>
              <a:rPr lang="ru-RU" sz="2000" dirty="0" err="1">
                <a:latin typeface="Arial Narrow" panose="020B0606020202030204" pitchFamily="34" charset="0"/>
              </a:rPr>
              <a:t>тарение</a:t>
            </a:r>
            <a:endParaRPr lang="ru-RU" sz="2000" dirty="0">
              <a:latin typeface="Arial Narrow" panose="020B0606020202030204" pitchFamily="34" charset="0"/>
            </a:endParaRPr>
          </a:p>
        </p:txBody>
      </p:sp>
      <p:sp>
        <p:nvSpPr>
          <p:cNvPr id="11" name="TextBox 10"/>
          <p:cNvSpPr txBox="1"/>
          <p:nvPr/>
        </p:nvSpPr>
        <p:spPr>
          <a:xfrm>
            <a:off x="4527673" y="3346326"/>
            <a:ext cx="918102" cy="461665"/>
          </a:xfrm>
          <a:prstGeom prst="rect">
            <a:avLst/>
          </a:prstGeom>
          <a:solidFill>
            <a:schemeClr val="bg1"/>
          </a:solidFill>
        </p:spPr>
        <p:txBody>
          <a:bodyPr wrap="square" rtlCol="0">
            <a:spAutoFit/>
          </a:bodyPr>
          <a:lstStyle/>
          <a:p>
            <a:r>
              <a:rPr lang="ru-RU" sz="1200" dirty="0">
                <a:latin typeface="Arial Narrow" panose="020B0606020202030204" pitchFamily="34" charset="0"/>
              </a:rPr>
              <a:t>Порог для лечения</a:t>
            </a:r>
          </a:p>
        </p:txBody>
      </p:sp>
      <p:sp>
        <p:nvSpPr>
          <p:cNvPr id="12" name="TextBox 11"/>
          <p:cNvSpPr txBox="1"/>
          <p:nvPr/>
        </p:nvSpPr>
        <p:spPr>
          <a:xfrm>
            <a:off x="1117370" y="4518286"/>
            <a:ext cx="1493179" cy="300082"/>
          </a:xfrm>
          <a:prstGeom prst="rect">
            <a:avLst/>
          </a:prstGeom>
          <a:solidFill>
            <a:schemeClr val="bg1"/>
          </a:solidFill>
        </p:spPr>
        <p:txBody>
          <a:bodyPr wrap="square" rtlCol="0">
            <a:spAutoFit/>
          </a:bodyPr>
          <a:lstStyle/>
          <a:p>
            <a:r>
              <a:rPr lang="ru-RU" sz="1350" dirty="0">
                <a:solidFill>
                  <a:schemeClr val="bg1"/>
                </a:solidFill>
                <a:latin typeface="Arial Narrow" panose="020B0606020202030204" pitchFamily="34" charset="0"/>
              </a:rPr>
              <a:t>Средний возраст</a:t>
            </a:r>
          </a:p>
        </p:txBody>
      </p:sp>
      <p:sp>
        <p:nvSpPr>
          <p:cNvPr id="13" name="TextBox 12"/>
          <p:cNvSpPr txBox="1"/>
          <p:nvPr/>
        </p:nvSpPr>
        <p:spPr>
          <a:xfrm>
            <a:off x="3489558" y="1938049"/>
            <a:ext cx="1404156" cy="323165"/>
          </a:xfrm>
          <a:prstGeom prst="rect">
            <a:avLst/>
          </a:prstGeom>
          <a:solidFill>
            <a:schemeClr val="bg1"/>
          </a:solidFill>
        </p:spPr>
        <p:txBody>
          <a:bodyPr wrap="square" rtlCol="0">
            <a:spAutoFit/>
          </a:bodyPr>
          <a:lstStyle/>
          <a:p>
            <a:r>
              <a:rPr lang="ru-RU" sz="1500" dirty="0">
                <a:solidFill>
                  <a:schemeClr val="bg1"/>
                </a:solidFill>
                <a:latin typeface="Arial Narrow" panose="020B0606020202030204" pitchFamily="34" charset="0"/>
              </a:rPr>
              <a:t>Пожилые</a:t>
            </a:r>
          </a:p>
        </p:txBody>
      </p:sp>
      <p:sp>
        <p:nvSpPr>
          <p:cNvPr id="14" name="TextBox 13"/>
          <p:cNvSpPr txBox="1"/>
          <p:nvPr/>
        </p:nvSpPr>
        <p:spPr>
          <a:xfrm>
            <a:off x="148284" y="128855"/>
            <a:ext cx="2869941" cy="1631216"/>
          </a:xfrm>
          <a:prstGeom prst="rect">
            <a:avLst/>
          </a:prstGeom>
          <a:solidFill>
            <a:schemeClr val="bg1"/>
          </a:solidFill>
        </p:spPr>
        <p:txBody>
          <a:bodyPr wrap="square" rtlCol="0">
            <a:spAutoFit/>
          </a:bodyPr>
          <a:lstStyle/>
          <a:p>
            <a:pPr algn="ctr"/>
            <a:r>
              <a:rPr lang="ru-RU" sz="2000" b="1" dirty="0" smtClean="0">
                <a:latin typeface="Arial Narrow" panose="020B0606020202030204" pitchFamily="34" charset="0"/>
              </a:rPr>
              <a:t>Средний возраст </a:t>
            </a:r>
          </a:p>
          <a:p>
            <a:pPr algn="ctr"/>
            <a:endParaRPr lang="ru-RU" sz="2000" b="1" dirty="0">
              <a:latin typeface="Arial Narrow" panose="020B0606020202030204" pitchFamily="34" charset="0"/>
            </a:endParaRPr>
          </a:p>
          <a:p>
            <a:pPr algn="ctr"/>
            <a:r>
              <a:rPr lang="ru-RU" sz="2000" dirty="0" smtClean="0">
                <a:latin typeface="Arial Narrow" panose="020B0606020202030204" pitchFamily="34" charset="0"/>
              </a:rPr>
              <a:t>Выделение </a:t>
            </a:r>
            <a:r>
              <a:rPr lang="ru-RU" sz="2000" dirty="0">
                <a:latin typeface="Arial Narrow" panose="020B0606020202030204" pitchFamily="34" charset="0"/>
              </a:rPr>
              <a:t>групп </a:t>
            </a:r>
            <a:r>
              <a:rPr lang="ru-RU" sz="2000" b="1" dirty="0">
                <a:solidFill>
                  <a:srgbClr val="FF0000"/>
                </a:solidFill>
                <a:latin typeface="Arial Narrow" panose="020B0606020202030204" pitchFamily="34" charset="0"/>
              </a:rPr>
              <a:t>высокого</a:t>
            </a:r>
            <a:r>
              <a:rPr lang="ru-RU" sz="2000" b="1" dirty="0">
                <a:solidFill>
                  <a:srgbClr val="0070C0"/>
                </a:solidFill>
                <a:latin typeface="Arial Narrow" panose="020B0606020202030204" pitchFamily="34" charset="0"/>
              </a:rPr>
              <a:t> </a:t>
            </a:r>
            <a:r>
              <a:rPr lang="ru-RU" sz="2000" dirty="0">
                <a:latin typeface="Arial Narrow" panose="020B0606020202030204" pitchFamily="34" charset="0"/>
              </a:rPr>
              <a:t>риска для </a:t>
            </a:r>
            <a:r>
              <a:rPr lang="ru-RU" sz="2000" b="1" dirty="0">
                <a:solidFill>
                  <a:srgbClr val="FF0000"/>
                </a:solidFill>
                <a:latin typeface="Arial Narrow" panose="020B0606020202030204" pitchFamily="34" charset="0"/>
              </a:rPr>
              <a:t>назначения</a:t>
            </a:r>
            <a:r>
              <a:rPr lang="ru-RU" sz="2000" dirty="0">
                <a:latin typeface="Arial Narrow" panose="020B0606020202030204" pitchFamily="34" charset="0"/>
              </a:rPr>
              <a:t> </a:t>
            </a:r>
            <a:r>
              <a:rPr lang="ru-RU" sz="2000" dirty="0" err="1">
                <a:latin typeface="Arial Narrow" panose="020B0606020202030204" pitchFamily="34" charset="0"/>
              </a:rPr>
              <a:t>статина</a:t>
            </a:r>
            <a:endParaRPr lang="ru-RU" sz="2000" dirty="0">
              <a:latin typeface="Arial Narrow" panose="020B0606020202030204" pitchFamily="34" charset="0"/>
            </a:endParaRPr>
          </a:p>
        </p:txBody>
      </p:sp>
      <p:sp>
        <p:nvSpPr>
          <p:cNvPr id="15" name="TextBox 14"/>
          <p:cNvSpPr txBox="1"/>
          <p:nvPr/>
        </p:nvSpPr>
        <p:spPr>
          <a:xfrm>
            <a:off x="3142202" y="5183025"/>
            <a:ext cx="2924498" cy="1015663"/>
          </a:xfrm>
          <a:prstGeom prst="rect">
            <a:avLst/>
          </a:prstGeom>
          <a:solidFill>
            <a:schemeClr val="bg1"/>
          </a:solidFill>
        </p:spPr>
        <p:txBody>
          <a:bodyPr wrap="square" rtlCol="0">
            <a:spAutoFit/>
          </a:bodyPr>
          <a:lstStyle/>
          <a:p>
            <a:pPr algn="ctr"/>
            <a:r>
              <a:rPr lang="ru-RU" sz="2000" dirty="0">
                <a:latin typeface="Arial Narrow" panose="020B0606020202030204" pitchFamily="34" charset="0"/>
              </a:rPr>
              <a:t>Выделение групп </a:t>
            </a:r>
            <a:r>
              <a:rPr lang="ru-RU" sz="2000" b="1" dirty="0">
                <a:solidFill>
                  <a:schemeClr val="accent6">
                    <a:lumMod val="75000"/>
                  </a:schemeClr>
                </a:solidFill>
                <a:latin typeface="Arial Narrow" panose="020B0606020202030204" pitchFamily="34" charset="0"/>
              </a:rPr>
              <a:t>низкого </a:t>
            </a:r>
            <a:r>
              <a:rPr lang="ru-RU" sz="2000" dirty="0">
                <a:latin typeface="Arial Narrow" panose="020B0606020202030204" pitchFamily="34" charset="0"/>
              </a:rPr>
              <a:t>риска для </a:t>
            </a:r>
            <a:r>
              <a:rPr lang="ru-RU" sz="2000" b="1" dirty="0" err="1">
                <a:solidFill>
                  <a:schemeClr val="accent6">
                    <a:lumMod val="75000"/>
                  </a:schemeClr>
                </a:solidFill>
                <a:latin typeface="Arial Narrow" panose="020B0606020202030204" pitchFamily="34" charset="0"/>
              </a:rPr>
              <a:t>неназначения</a:t>
            </a:r>
            <a:r>
              <a:rPr lang="ru-RU" sz="2000" dirty="0">
                <a:latin typeface="Arial Narrow" panose="020B0606020202030204" pitchFamily="34" charset="0"/>
              </a:rPr>
              <a:t> </a:t>
            </a:r>
            <a:r>
              <a:rPr lang="ru-RU" sz="2000" dirty="0" err="1">
                <a:latin typeface="Arial Narrow" panose="020B0606020202030204" pitchFamily="34" charset="0"/>
              </a:rPr>
              <a:t>статина</a:t>
            </a:r>
            <a:endParaRPr lang="ru-RU" sz="2000" dirty="0">
              <a:latin typeface="Arial Narrow" panose="020B0606020202030204" pitchFamily="34" charset="0"/>
            </a:endParaRPr>
          </a:p>
        </p:txBody>
      </p:sp>
      <p:sp>
        <p:nvSpPr>
          <p:cNvPr id="5" name="TextBox 4"/>
          <p:cNvSpPr txBox="1"/>
          <p:nvPr/>
        </p:nvSpPr>
        <p:spPr>
          <a:xfrm>
            <a:off x="1641141" y="4899660"/>
            <a:ext cx="1188132" cy="323165"/>
          </a:xfrm>
          <a:prstGeom prst="rect">
            <a:avLst/>
          </a:prstGeom>
          <a:solidFill>
            <a:schemeClr val="bg1"/>
          </a:solidFill>
        </p:spPr>
        <p:txBody>
          <a:bodyPr wrap="square" rtlCol="0">
            <a:spAutoFit/>
          </a:bodyPr>
          <a:lstStyle/>
          <a:p>
            <a:pPr algn="r"/>
            <a:r>
              <a:rPr lang="ru-RU" sz="1500" dirty="0">
                <a:latin typeface="Arial Narrow" panose="020B0606020202030204" pitchFamily="34" charset="0"/>
              </a:rPr>
              <a:t>Возраст</a:t>
            </a:r>
          </a:p>
        </p:txBody>
      </p:sp>
      <p:sp>
        <p:nvSpPr>
          <p:cNvPr id="2" name="TextBox 1"/>
          <p:cNvSpPr txBox="1"/>
          <p:nvPr/>
        </p:nvSpPr>
        <p:spPr>
          <a:xfrm>
            <a:off x="4171819" y="6184031"/>
            <a:ext cx="1443789" cy="769441"/>
          </a:xfrm>
          <a:prstGeom prst="rect">
            <a:avLst/>
          </a:prstGeom>
          <a:noFill/>
        </p:spPr>
        <p:txBody>
          <a:bodyPr wrap="square" rtlCol="0">
            <a:spAutoFit/>
          </a:bodyPr>
          <a:lstStyle/>
          <a:p>
            <a:r>
              <a:rPr lang="ru-RU" sz="4400" dirty="0" smtClean="0">
                <a:solidFill>
                  <a:srgbClr val="FF0000"/>
                </a:solidFill>
              </a:rPr>
              <a:t>???</a:t>
            </a:r>
            <a:endParaRPr lang="ru-RU" sz="4400" dirty="0">
              <a:solidFill>
                <a:srgbClr val="FF0000"/>
              </a:solidFill>
            </a:endParaRPr>
          </a:p>
        </p:txBody>
      </p:sp>
      <p:sp>
        <p:nvSpPr>
          <p:cNvPr id="17" name="TextBox 16"/>
          <p:cNvSpPr txBox="1"/>
          <p:nvPr/>
        </p:nvSpPr>
        <p:spPr>
          <a:xfrm>
            <a:off x="2949756" y="126867"/>
            <a:ext cx="2869941" cy="400110"/>
          </a:xfrm>
          <a:prstGeom prst="rect">
            <a:avLst/>
          </a:prstGeom>
          <a:solidFill>
            <a:schemeClr val="bg1"/>
          </a:solidFill>
        </p:spPr>
        <p:txBody>
          <a:bodyPr wrap="square" rtlCol="0">
            <a:spAutoFit/>
          </a:bodyPr>
          <a:lstStyle/>
          <a:p>
            <a:pPr algn="ctr"/>
            <a:r>
              <a:rPr lang="ru-RU" sz="2000" b="1" dirty="0" smtClean="0">
                <a:latin typeface="Arial Narrow" panose="020B0606020202030204" pitchFamily="34" charset="0"/>
              </a:rPr>
              <a:t>Пожилой возраст</a:t>
            </a:r>
            <a:endParaRPr lang="ru-RU" sz="2000" dirty="0">
              <a:latin typeface="Arial Narrow" panose="020B0606020202030204" pitchFamily="34" charset="0"/>
            </a:endParaRPr>
          </a:p>
        </p:txBody>
      </p:sp>
      <p:sp>
        <p:nvSpPr>
          <p:cNvPr id="22" name="Объект 2"/>
          <p:cNvSpPr>
            <a:spLocks noGrp="1"/>
          </p:cNvSpPr>
          <p:nvPr>
            <p:ph idx="1"/>
          </p:nvPr>
        </p:nvSpPr>
        <p:spPr>
          <a:xfrm>
            <a:off x="6209117" y="215177"/>
            <a:ext cx="5866348" cy="4351338"/>
          </a:xfrm>
        </p:spPr>
        <p:txBody>
          <a:bodyPr>
            <a:normAutofit fontScale="92500" lnSpcReduction="10000"/>
          </a:bodyPr>
          <a:lstStyle/>
          <a:p>
            <a:pPr marL="0" indent="0">
              <a:buNone/>
            </a:pPr>
            <a:r>
              <a:rPr lang="ru-RU" b="1" dirty="0" smtClean="0">
                <a:solidFill>
                  <a:srgbClr val="0070C0"/>
                </a:solidFill>
                <a:latin typeface="Arial Narrow" panose="020B0606020202030204" pitchFamily="34" charset="0"/>
              </a:rPr>
              <a:t>Назначение </a:t>
            </a:r>
            <a:r>
              <a:rPr lang="ru-RU" b="1" dirty="0" err="1" smtClean="0">
                <a:solidFill>
                  <a:srgbClr val="0070C0"/>
                </a:solidFill>
                <a:latin typeface="Arial Narrow" panose="020B0606020202030204" pitchFamily="34" charset="0"/>
              </a:rPr>
              <a:t>статина</a:t>
            </a:r>
            <a:r>
              <a:rPr lang="ru-RU" b="1" dirty="0" smtClean="0">
                <a:solidFill>
                  <a:srgbClr val="0070C0"/>
                </a:solidFill>
                <a:latin typeface="Arial Narrow" panose="020B0606020202030204" pitchFamily="34" charset="0"/>
              </a:rPr>
              <a:t> после 75 лет:</a:t>
            </a:r>
          </a:p>
          <a:p>
            <a:r>
              <a:rPr lang="ru-RU" sz="2400" dirty="0" smtClean="0">
                <a:latin typeface="Arial Narrow" panose="020B0606020202030204" pitchFamily="34" charset="0"/>
              </a:rPr>
              <a:t>Успеет ли пациент получить пользу?</a:t>
            </a:r>
          </a:p>
          <a:p>
            <a:r>
              <a:rPr lang="ru-RU" sz="2400" dirty="0" smtClean="0">
                <a:latin typeface="Arial Narrow" panose="020B0606020202030204" pitchFamily="34" charset="0"/>
              </a:rPr>
              <a:t>Как влияет </a:t>
            </a:r>
            <a:r>
              <a:rPr lang="ru-RU" sz="2400" dirty="0" err="1" smtClean="0">
                <a:latin typeface="Arial Narrow" panose="020B0606020202030204" pitchFamily="34" charset="0"/>
              </a:rPr>
              <a:t>статин</a:t>
            </a:r>
            <a:r>
              <a:rPr lang="ru-RU" sz="2400" dirty="0" smtClean="0">
                <a:latin typeface="Arial Narrow" panose="020B0606020202030204" pitchFamily="34" charset="0"/>
              </a:rPr>
              <a:t> на:</a:t>
            </a:r>
          </a:p>
          <a:p>
            <a:pPr lvl="1"/>
            <a:r>
              <a:rPr lang="ru-RU" dirty="0" smtClean="0">
                <a:latin typeface="Arial Narrow" panose="020B0606020202030204" pitchFamily="34" charset="0"/>
              </a:rPr>
              <a:t>Физическое функционирование</a:t>
            </a:r>
          </a:p>
          <a:p>
            <a:pPr lvl="1"/>
            <a:r>
              <a:rPr lang="ru-RU" dirty="0" smtClean="0">
                <a:latin typeface="Arial Narrow" panose="020B0606020202030204" pitchFamily="34" charset="0"/>
              </a:rPr>
              <a:t>Когнитивные функции, особенно при наличии их снижения</a:t>
            </a:r>
          </a:p>
          <a:p>
            <a:pPr lvl="1"/>
            <a:r>
              <a:rPr lang="ru-RU" dirty="0" smtClean="0">
                <a:latin typeface="Arial Narrow" panose="020B0606020202030204" pitchFamily="34" charset="0"/>
              </a:rPr>
              <a:t>Течение старческой астении и других ГС</a:t>
            </a:r>
          </a:p>
          <a:p>
            <a:r>
              <a:rPr lang="ru-RU" sz="2400" dirty="0" smtClean="0">
                <a:latin typeface="Arial Narrow" panose="020B0606020202030204" pitchFamily="34" charset="0"/>
              </a:rPr>
              <a:t>Вопросы безопасности</a:t>
            </a:r>
          </a:p>
          <a:p>
            <a:pPr lvl="1"/>
            <a:r>
              <a:rPr lang="ru-RU" sz="2000" dirty="0" smtClean="0">
                <a:latin typeface="Arial Narrow" panose="020B0606020202030204" pitchFamily="34" charset="0"/>
              </a:rPr>
              <a:t>мышечные НЯ</a:t>
            </a:r>
          </a:p>
          <a:p>
            <a:pPr lvl="1"/>
            <a:r>
              <a:rPr lang="ru-RU" sz="2000" dirty="0" smtClean="0">
                <a:latin typeface="Arial Narrow" panose="020B0606020202030204" pitchFamily="34" charset="0"/>
              </a:rPr>
              <a:t>транзиторные проблемы с памятью</a:t>
            </a:r>
          </a:p>
          <a:p>
            <a:pPr lvl="1"/>
            <a:r>
              <a:rPr lang="ru-RU" sz="2000" dirty="0" smtClean="0">
                <a:latin typeface="Arial Narrow" panose="020B0606020202030204" pitchFamily="34" charset="0"/>
              </a:rPr>
              <a:t>Лекарственные взаимодействия (</a:t>
            </a:r>
            <a:r>
              <a:rPr lang="ru-RU" sz="2000" dirty="0" err="1" smtClean="0">
                <a:latin typeface="Arial Narrow" panose="020B0606020202030204" pitchFamily="34" charset="0"/>
              </a:rPr>
              <a:t>полипрагмазия</a:t>
            </a:r>
            <a:r>
              <a:rPr lang="ru-RU" sz="2000" dirty="0" smtClean="0">
                <a:latin typeface="Arial Narrow" panose="020B0606020202030204" pitchFamily="34" charset="0"/>
              </a:rPr>
              <a:t>)</a:t>
            </a:r>
          </a:p>
          <a:p>
            <a:pPr marL="0" indent="0">
              <a:buNone/>
            </a:pPr>
            <a:r>
              <a:rPr lang="ru-RU" dirty="0" smtClean="0">
                <a:latin typeface="Arial Narrow" panose="020B0606020202030204" pitchFamily="34" charset="0"/>
              </a:rPr>
              <a:t>…………………….</a:t>
            </a:r>
            <a:endParaRPr lang="ru-RU" dirty="0">
              <a:latin typeface="Arial Narrow" panose="020B0606020202030204" pitchFamily="34" charset="0"/>
            </a:endParaRPr>
          </a:p>
        </p:txBody>
      </p:sp>
      <p:pic>
        <p:nvPicPr>
          <p:cNvPr id="28" name="Рисунок 27"/>
          <p:cNvPicPr>
            <a:picLocks noChangeAspect="1"/>
          </p:cNvPicPr>
          <p:nvPr/>
        </p:nvPicPr>
        <p:blipFill rotWithShape="1">
          <a:blip r:embed="rId4"/>
          <a:srcRect l="76851"/>
          <a:stretch/>
        </p:blipFill>
        <p:spPr>
          <a:xfrm>
            <a:off x="3643800" y="643261"/>
            <a:ext cx="655670" cy="680048"/>
          </a:xfrm>
          <a:prstGeom prst="rect">
            <a:avLst/>
          </a:prstGeom>
        </p:spPr>
      </p:pic>
      <p:sp>
        <p:nvSpPr>
          <p:cNvPr id="29" name="TextBox 28"/>
          <p:cNvSpPr txBox="1"/>
          <p:nvPr/>
        </p:nvSpPr>
        <p:spPr>
          <a:xfrm>
            <a:off x="4276120" y="1419863"/>
            <a:ext cx="1700751" cy="646331"/>
          </a:xfrm>
          <a:prstGeom prst="rect">
            <a:avLst/>
          </a:prstGeom>
          <a:solidFill>
            <a:schemeClr val="bg1"/>
          </a:solidFill>
        </p:spPr>
        <p:txBody>
          <a:bodyPr wrap="square" rtlCol="0">
            <a:spAutoFit/>
          </a:bodyPr>
          <a:lstStyle/>
          <a:p>
            <a:pPr algn="ctr"/>
            <a:r>
              <a:rPr lang="ru-RU" b="1" dirty="0">
                <a:solidFill>
                  <a:srgbClr val="FF0000"/>
                </a:solidFill>
                <a:latin typeface="Arial Narrow" panose="020B0606020202030204" pitchFamily="34" charset="0"/>
              </a:rPr>
              <a:t>Гериатрический </a:t>
            </a:r>
            <a:r>
              <a:rPr lang="en-US" b="1" dirty="0">
                <a:solidFill>
                  <a:srgbClr val="FF0000"/>
                </a:solidFill>
                <a:latin typeface="Arial Narrow" panose="020B0606020202030204" pitchFamily="34" charset="0"/>
              </a:rPr>
              <a:t>up-risking</a:t>
            </a:r>
            <a:endParaRPr lang="ru-RU" b="1" dirty="0">
              <a:solidFill>
                <a:srgbClr val="FF0000"/>
              </a:solidFill>
              <a:latin typeface="Arial Narrow" panose="020B0606020202030204" pitchFamily="34" charset="0"/>
            </a:endParaRPr>
          </a:p>
        </p:txBody>
      </p:sp>
      <p:cxnSp>
        <p:nvCxnSpPr>
          <p:cNvPr id="30" name="Прямая со стрелкой 29"/>
          <p:cNvCxnSpPr/>
          <p:nvPr/>
        </p:nvCxnSpPr>
        <p:spPr>
          <a:xfrm flipV="1">
            <a:off x="3862936" y="1518329"/>
            <a:ext cx="3799" cy="5011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606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2444" y="82484"/>
            <a:ext cx="7792396" cy="868958"/>
          </a:xfrm>
        </p:spPr>
        <p:txBody>
          <a:bodyPr>
            <a:noAutofit/>
          </a:bodyPr>
          <a:lstStyle/>
          <a:p>
            <a:pPr algn="ctr"/>
            <a:r>
              <a:rPr lang="en-US" sz="3600" b="1" dirty="0">
                <a:solidFill>
                  <a:schemeClr val="accent1"/>
                </a:solidFill>
              </a:rPr>
              <a:t>STAREE </a:t>
            </a:r>
            <a:r>
              <a:rPr lang="ru-RU" sz="3600" b="1" dirty="0">
                <a:solidFill>
                  <a:schemeClr val="accent1"/>
                </a:solidFill>
              </a:rPr>
              <a:t/>
            </a:r>
            <a:br>
              <a:rPr lang="ru-RU" sz="3600" b="1" dirty="0">
                <a:solidFill>
                  <a:schemeClr val="accent1"/>
                </a:solidFill>
              </a:rPr>
            </a:br>
            <a:r>
              <a:rPr lang="en-US" sz="3200" b="1" dirty="0">
                <a:solidFill>
                  <a:schemeClr val="accent1"/>
                </a:solidFill>
              </a:rPr>
              <a:t>(</a:t>
            </a:r>
            <a:r>
              <a:rPr lang="en-US" sz="3200" b="1" dirty="0" err="1">
                <a:solidFill>
                  <a:schemeClr val="accent1"/>
                </a:solidFill>
              </a:rPr>
              <a:t>STAtins</a:t>
            </a:r>
            <a:r>
              <a:rPr lang="en-US" sz="3200" b="1" dirty="0">
                <a:solidFill>
                  <a:schemeClr val="accent1"/>
                </a:solidFill>
              </a:rPr>
              <a:t> for Reducing Events in the</a:t>
            </a:r>
            <a:r>
              <a:rPr lang="ru-RU" sz="3200" b="1" dirty="0">
                <a:solidFill>
                  <a:schemeClr val="accent1"/>
                </a:solidFill>
              </a:rPr>
              <a:t> </a:t>
            </a:r>
            <a:r>
              <a:rPr lang="en-US" sz="3200" b="1" dirty="0">
                <a:solidFill>
                  <a:schemeClr val="accent1"/>
                </a:solidFill>
              </a:rPr>
              <a:t>Elderly)</a:t>
            </a:r>
            <a:endParaRPr lang="ru-RU" sz="3600" b="1" dirty="0">
              <a:solidFill>
                <a:schemeClr val="accent1"/>
              </a:solidFill>
            </a:endParaRPr>
          </a:p>
        </p:txBody>
      </p:sp>
      <p:sp>
        <p:nvSpPr>
          <p:cNvPr id="3" name="Содержимое 2"/>
          <p:cNvSpPr>
            <a:spLocks noGrp="1"/>
          </p:cNvSpPr>
          <p:nvPr>
            <p:ph idx="1"/>
          </p:nvPr>
        </p:nvSpPr>
        <p:spPr>
          <a:xfrm>
            <a:off x="1752128" y="1807847"/>
            <a:ext cx="8856984" cy="1817043"/>
          </a:xfrm>
        </p:spPr>
        <p:txBody>
          <a:bodyPr>
            <a:noAutofit/>
          </a:bodyPr>
          <a:lstStyle/>
          <a:p>
            <a:r>
              <a:rPr lang="ru-RU" sz="2400" dirty="0"/>
              <a:t>Первое в мире двойное-слепое плацебо-контролируемое исследование влияния </a:t>
            </a:r>
            <a:r>
              <a:rPr lang="ru-RU" sz="2400" dirty="0" err="1"/>
              <a:t>статинов</a:t>
            </a:r>
            <a:r>
              <a:rPr lang="ru-RU" sz="2400" dirty="0"/>
              <a:t> </a:t>
            </a:r>
            <a:r>
              <a:rPr lang="ru-RU" sz="2400" u="sng" dirty="0"/>
              <a:t>на здоровое старение</a:t>
            </a:r>
            <a:r>
              <a:rPr lang="ru-RU" sz="2400" dirty="0"/>
              <a:t> у лиц </a:t>
            </a:r>
            <a:r>
              <a:rPr lang="en-US" sz="2400" u="sng" dirty="0"/>
              <a:t>&gt;</a:t>
            </a:r>
            <a:r>
              <a:rPr lang="en-US" sz="2400" dirty="0"/>
              <a:t>7</a:t>
            </a:r>
            <a:r>
              <a:rPr lang="ru-RU" sz="2400" dirty="0"/>
              <a:t>0 лет</a:t>
            </a:r>
          </a:p>
          <a:p>
            <a:r>
              <a:rPr lang="ru-RU" sz="2400" dirty="0"/>
              <a:t>Гипотеза: </a:t>
            </a:r>
            <a:r>
              <a:rPr lang="ru-RU" sz="2400" dirty="0">
                <a:solidFill>
                  <a:srgbClr val="FF0000"/>
                </a:solidFill>
              </a:rPr>
              <a:t>лечение </a:t>
            </a:r>
            <a:r>
              <a:rPr lang="ru-RU" sz="2400" dirty="0" err="1">
                <a:solidFill>
                  <a:srgbClr val="FF0000"/>
                </a:solidFill>
              </a:rPr>
              <a:t>статином</a:t>
            </a:r>
            <a:r>
              <a:rPr lang="ru-RU" sz="2400" dirty="0">
                <a:solidFill>
                  <a:srgbClr val="FF0000"/>
                </a:solidFill>
              </a:rPr>
              <a:t> </a:t>
            </a:r>
            <a:r>
              <a:rPr lang="ru-RU" sz="2400" dirty="0"/>
              <a:t>(</a:t>
            </a:r>
            <a:r>
              <a:rPr lang="ru-RU" sz="2400" dirty="0" err="1"/>
              <a:t>аторвастатин</a:t>
            </a:r>
            <a:r>
              <a:rPr lang="en-US" sz="2400" dirty="0"/>
              <a:t> 40</a:t>
            </a:r>
            <a:r>
              <a:rPr lang="ru-RU" sz="2400" dirty="0"/>
              <a:t> мг) по сравнению с плацебо </a:t>
            </a:r>
            <a:r>
              <a:rPr lang="ru-RU" sz="2400" b="1" u="sng" dirty="0">
                <a:solidFill>
                  <a:srgbClr val="FF0000"/>
                </a:solidFill>
              </a:rPr>
              <a:t>не приведет к увеличению периода независимой жизни </a:t>
            </a:r>
            <a:r>
              <a:rPr lang="ru-RU" sz="2400" dirty="0"/>
              <a:t>у здоровых пожилых людей 70 лет и старше</a:t>
            </a:r>
          </a:p>
          <a:p>
            <a:r>
              <a:rPr lang="ru-RU" sz="2400" dirty="0"/>
              <a:t>Две первичные комбинированные конечные точки</a:t>
            </a:r>
          </a:p>
          <a:p>
            <a:pPr marL="457200" lvl="1" indent="0">
              <a:buNone/>
            </a:pPr>
            <a:r>
              <a:rPr lang="ru-RU" dirty="0"/>
              <a:t>1)  Общая смертность, </a:t>
            </a:r>
            <a:r>
              <a:rPr lang="ru-RU" dirty="0">
                <a:solidFill>
                  <a:srgbClr val="FF0000"/>
                </a:solidFill>
              </a:rPr>
              <a:t>деменция, зависимость от посторонней помощи </a:t>
            </a:r>
          </a:p>
          <a:p>
            <a:pPr marL="457200" lvl="1" indent="0">
              <a:buNone/>
            </a:pPr>
            <a:r>
              <a:rPr lang="ru-RU" dirty="0"/>
              <a:t>2) ИМ, инсульт, ССЗ</a:t>
            </a:r>
          </a:p>
          <a:p>
            <a:r>
              <a:rPr lang="ru-RU" sz="2400" dirty="0"/>
              <a:t>5 лет наблюдения</a:t>
            </a:r>
          </a:p>
          <a:p>
            <a:r>
              <a:rPr lang="ru-RU" sz="2400" dirty="0"/>
              <a:t>Окончание ожидается в 2020</a:t>
            </a:r>
            <a:r>
              <a:rPr lang="en-US" sz="2400" dirty="0"/>
              <a:t> </a:t>
            </a:r>
            <a:r>
              <a:rPr lang="ru-RU" sz="2400" dirty="0"/>
              <a:t>году</a:t>
            </a:r>
          </a:p>
        </p:txBody>
      </p:sp>
      <p:sp>
        <p:nvSpPr>
          <p:cNvPr id="5" name="TextBox 4"/>
          <p:cNvSpPr txBox="1"/>
          <p:nvPr/>
        </p:nvSpPr>
        <p:spPr>
          <a:xfrm>
            <a:off x="6744072" y="6308614"/>
            <a:ext cx="5400600" cy="523220"/>
          </a:xfrm>
          <a:prstGeom prst="rect">
            <a:avLst/>
          </a:prstGeom>
          <a:noFill/>
        </p:spPr>
        <p:txBody>
          <a:bodyPr wrap="square" rtlCol="0">
            <a:spAutoFit/>
          </a:bodyPr>
          <a:lstStyle/>
          <a:p>
            <a:r>
              <a:rPr lang="en-US" sz="1400" dirty="0" err="1"/>
              <a:t>Zoungas</a:t>
            </a:r>
            <a:r>
              <a:rPr lang="en-US" sz="1400" dirty="0"/>
              <a:t> S, et al </a:t>
            </a:r>
            <a:r>
              <a:rPr lang="en-US" sz="1400" dirty="0" err="1"/>
              <a:t>Curr</a:t>
            </a:r>
            <a:r>
              <a:rPr lang="en-US" sz="1400" dirty="0"/>
              <a:t> </a:t>
            </a:r>
            <a:r>
              <a:rPr lang="en-US" sz="1400" dirty="0" err="1"/>
              <a:t>Opin</a:t>
            </a:r>
            <a:r>
              <a:rPr lang="en-US" sz="1400" dirty="0"/>
              <a:t> </a:t>
            </a:r>
            <a:r>
              <a:rPr lang="en-US" sz="1400" dirty="0" err="1"/>
              <a:t>Cardiol</a:t>
            </a:r>
            <a:r>
              <a:rPr lang="en-US" sz="1400" dirty="0"/>
              <a:t> 2014;29:372–80</a:t>
            </a:r>
            <a:endParaRPr lang="ru-RU" sz="1400" dirty="0"/>
          </a:p>
          <a:p>
            <a:r>
              <a:rPr lang="en-US" sz="1400" dirty="0"/>
              <a:t>http://www.staree.org.au/.</a:t>
            </a:r>
            <a:endParaRPr lang="ru-RU" sz="1400" dirty="0"/>
          </a:p>
        </p:txBody>
      </p:sp>
      <p:pic>
        <p:nvPicPr>
          <p:cNvPr id="22530" name="Picture 2"/>
          <p:cNvPicPr>
            <a:picLocks noChangeAspect="1" noChangeArrowheads="1"/>
          </p:cNvPicPr>
          <p:nvPr/>
        </p:nvPicPr>
        <p:blipFill>
          <a:blip r:embed="rId3" cstate="print"/>
          <a:srcRect l="23244" t="16734" r="24460" b="31095"/>
          <a:stretch>
            <a:fillRect/>
          </a:stretch>
        </p:blipFill>
        <p:spPr bwMode="auto">
          <a:xfrm>
            <a:off x="78228" y="147452"/>
            <a:ext cx="1944216" cy="1090488"/>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l="41227" t="14391" r="42170" b="71828"/>
          <a:stretch>
            <a:fillRect/>
          </a:stretch>
        </p:blipFill>
        <p:spPr bwMode="auto">
          <a:xfrm>
            <a:off x="10720348" y="72210"/>
            <a:ext cx="1484348" cy="692696"/>
          </a:xfrm>
          <a:prstGeom prst="rect">
            <a:avLst/>
          </a:prstGeom>
          <a:noFill/>
          <a:ln w="9525">
            <a:noFill/>
            <a:miter lim="800000"/>
            <a:headEnd/>
            <a:tailEnd/>
          </a:ln>
        </p:spPr>
      </p:pic>
    </p:spTree>
    <p:extLst>
      <p:ext uri="{BB962C8B-B14F-4D97-AF65-F5344CB8AC3E}">
        <p14:creationId xmlns:p14="http://schemas.microsoft.com/office/powerpoint/2010/main" val="3984778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1663" y="375589"/>
            <a:ext cx="10515600" cy="1325563"/>
          </a:xfrm>
        </p:spPr>
        <p:txBody>
          <a:bodyPr/>
          <a:lstStyle/>
          <a:p>
            <a:endParaRPr lang="ru-RU" dirty="0"/>
          </a:p>
        </p:txBody>
      </p:sp>
      <p:pic>
        <p:nvPicPr>
          <p:cNvPr id="5" name="Объект 4"/>
          <p:cNvPicPr>
            <a:picLocks noGrp="1" noChangeAspect="1"/>
          </p:cNvPicPr>
          <p:nvPr>
            <p:ph idx="1"/>
          </p:nvPr>
        </p:nvPicPr>
        <p:blipFill rotWithShape="1">
          <a:blip r:embed="rId2"/>
          <a:srcRect l="21963" t="20423" r="46557" b="41087"/>
          <a:stretch/>
        </p:blipFill>
        <p:spPr>
          <a:xfrm>
            <a:off x="70584" y="142382"/>
            <a:ext cx="5444692" cy="3744569"/>
          </a:xfrm>
          <a:prstGeom prst="rect">
            <a:avLst/>
          </a:prstGeom>
        </p:spPr>
      </p:pic>
      <p:pic>
        <p:nvPicPr>
          <p:cNvPr id="7" name="Объект 3"/>
          <p:cNvPicPr>
            <a:picLocks noChangeAspect="1"/>
          </p:cNvPicPr>
          <p:nvPr/>
        </p:nvPicPr>
        <p:blipFill rotWithShape="1">
          <a:blip r:embed="rId3"/>
          <a:srcRect l="12009" t="23078" r="8608" b="23391"/>
          <a:stretch/>
        </p:blipFill>
        <p:spPr>
          <a:xfrm>
            <a:off x="3992735" y="1808868"/>
            <a:ext cx="8013456" cy="3039587"/>
          </a:xfrm>
          <a:prstGeom prst="rect">
            <a:avLst/>
          </a:prstGeom>
        </p:spPr>
      </p:pic>
      <p:sp>
        <p:nvSpPr>
          <p:cNvPr id="8" name="TextBox 7"/>
          <p:cNvSpPr txBox="1"/>
          <p:nvPr/>
        </p:nvSpPr>
        <p:spPr>
          <a:xfrm>
            <a:off x="289560" y="4966636"/>
            <a:ext cx="11212629" cy="1384995"/>
          </a:xfrm>
          <a:prstGeom prst="rect">
            <a:avLst/>
          </a:prstGeom>
          <a:noFill/>
        </p:spPr>
        <p:txBody>
          <a:bodyPr wrap="square" rtlCol="0">
            <a:spAutoFit/>
          </a:bodyPr>
          <a:lstStyle/>
          <a:p>
            <a:pPr algn="ctr"/>
            <a:r>
              <a:rPr lang="ru-RU" sz="2800" b="1" dirty="0">
                <a:solidFill>
                  <a:srgbClr val="FF0000"/>
                </a:solidFill>
              </a:rPr>
              <a:t>В </a:t>
            </a:r>
            <a:r>
              <a:rPr lang="en-US" sz="2800" b="1" dirty="0">
                <a:solidFill>
                  <a:srgbClr val="FF0000"/>
                </a:solidFill>
              </a:rPr>
              <a:t>65</a:t>
            </a:r>
            <a:r>
              <a:rPr lang="ru-RU" sz="2800" b="1" dirty="0">
                <a:solidFill>
                  <a:srgbClr val="FF0000"/>
                </a:solidFill>
              </a:rPr>
              <a:t> лет </a:t>
            </a:r>
            <a:r>
              <a:rPr lang="ru-RU" sz="2800" b="1" dirty="0" err="1" smtClean="0">
                <a:solidFill>
                  <a:srgbClr val="FF0000"/>
                </a:solidFill>
              </a:rPr>
              <a:t>резидуальный</a:t>
            </a:r>
            <a:r>
              <a:rPr lang="ru-RU" sz="2800" b="1" dirty="0" smtClean="0">
                <a:solidFill>
                  <a:srgbClr val="FF0000"/>
                </a:solidFill>
              </a:rPr>
              <a:t> риск </a:t>
            </a:r>
            <a:r>
              <a:rPr lang="ru-RU" sz="2800" b="1" dirty="0">
                <a:solidFill>
                  <a:srgbClr val="FF0000"/>
                </a:solidFill>
              </a:rPr>
              <a:t>развития </a:t>
            </a:r>
            <a:r>
              <a:rPr lang="ru-RU" sz="2800" b="1" dirty="0" smtClean="0">
                <a:solidFill>
                  <a:srgbClr val="FF0000"/>
                </a:solidFill>
              </a:rPr>
              <a:t>АГ в течение жизни составляет </a:t>
            </a:r>
            <a:r>
              <a:rPr lang="ru-RU" sz="2800" b="1" dirty="0">
                <a:solidFill>
                  <a:srgbClr val="FF0000"/>
                </a:solidFill>
              </a:rPr>
              <a:t>90%, вероятность получения АГТ – </a:t>
            </a:r>
            <a:r>
              <a:rPr lang="ru-RU" sz="2800" b="1" dirty="0" smtClean="0">
                <a:solidFill>
                  <a:srgbClr val="FF0000"/>
                </a:solidFill>
              </a:rPr>
              <a:t>60</a:t>
            </a:r>
            <a:r>
              <a:rPr lang="ru-RU" sz="2800" b="1" dirty="0">
                <a:solidFill>
                  <a:srgbClr val="FF0000"/>
                </a:solidFill>
              </a:rPr>
              <a:t>%</a:t>
            </a:r>
          </a:p>
          <a:p>
            <a:pPr algn="ctr"/>
            <a:r>
              <a:rPr lang="ru-RU" sz="2800" dirty="0"/>
              <a:t> </a:t>
            </a:r>
          </a:p>
        </p:txBody>
      </p:sp>
      <p:sp>
        <p:nvSpPr>
          <p:cNvPr id="9" name="TextBox 8"/>
          <p:cNvSpPr txBox="1"/>
          <p:nvPr/>
        </p:nvSpPr>
        <p:spPr>
          <a:xfrm>
            <a:off x="5895874" y="6351631"/>
            <a:ext cx="7825339" cy="369332"/>
          </a:xfrm>
          <a:prstGeom prst="rect">
            <a:avLst/>
          </a:prstGeom>
          <a:noFill/>
        </p:spPr>
        <p:txBody>
          <a:bodyPr wrap="square" rtlCol="0">
            <a:spAutoFit/>
          </a:bodyPr>
          <a:lstStyle/>
          <a:p>
            <a:r>
              <a:rPr lang="en-US" dirty="0" err="1"/>
              <a:t>Vasan</a:t>
            </a:r>
            <a:r>
              <a:rPr lang="en-US" dirty="0"/>
              <a:t> RS, </a:t>
            </a:r>
            <a:r>
              <a:rPr lang="en-US" dirty="0" smtClean="0"/>
              <a:t>et al. </a:t>
            </a:r>
            <a:r>
              <a:rPr lang="en-US" dirty="0"/>
              <a:t>JAMA. 2002;287(8):1003–1010</a:t>
            </a:r>
            <a:endParaRPr lang="ru-RU" dirty="0"/>
          </a:p>
        </p:txBody>
      </p:sp>
      <p:sp>
        <p:nvSpPr>
          <p:cNvPr id="10" name="Заголовок 1"/>
          <p:cNvSpPr txBox="1">
            <a:spLocks/>
          </p:cNvSpPr>
          <p:nvPr/>
        </p:nvSpPr>
        <p:spPr>
          <a:xfrm>
            <a:off x="4219827" y="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dirty="0" smtClean="0">
                <a:solidFill>
                  <a:schemeClr val="accent1"/>
                </a:solidFill>
              </a:rPr>
              <a:t>Возраст</a:t>
            </a:r>
            <a:r>
              <a:rPr lang="en-US" sz="3200" b="1" dirty="0" smtClean="0">
                <a:solidFill>
                  <a:schemeClr val="accent1"/>
                </a:solidFill>
              </a:rPr>
              <a:t> </a:t>
            </a:r>
            <a:r>
              <a:rPr lang="ru-RU" sz="3200" b="1" dirty="0" smtClean="0">
                <a:solidFill>
                  <a:schemeClr val="accent1"/>
                </a:solidFill>
              </a:rPr>
              <a:t>и риск развития АГ</a:t>
            </a:r>
            <a:endParaRPr lang="ru-RU" sz="3200" b="1" dirty="0">
              <a:solidFill>
                <a:schemeClr val="accent1"/>
              </a:solidFill>
            </a:endParaRPr>
          </a:p>
        </p:txBody>
      </p:sp>
    </p:spTree>
    <p:extLst>
      <p:ext uri="{BB962C8B-B14F-4D97-AF65-F5344CB8AC3E}">
        <p14:creationId xmlns:p14="http://schemas.microsoft.com/office/powerpoint/2010/main" val="2067552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170858" y="6517125"/>
            <a:ext cx="3196410" cy="246221"/>
          </a:xfrm>
          <a:prstGeom prst="rect">
            <a:avLst/>
          </a:prstGeom>
          <a:noFill/>
        </p:spPr>
        <p:txBody>
          <a:bodyPr wrap="square" rtlCol="0">
            <a:spAutoFit/>
          </a:bodyPr>
          <a:lstStyle/>
          <a:p>
            <a:r>
              <a:rPr lang="en-US" sz="1000" dirty="0"/>
              <a:t>Mortensen, M.B. et al. J Am </a:t>
            </a:r>
            <a:r>
              <a:rPr lang="en-US" sz="1000" dirty="0" err="1"/>
              <a:t>Coll</a:t>
            </a:r>
            <a:r>
              <a:rPr lang="en-US" sz="1000" dirty="0"/>
              <a:t> </a:t>
            </a:r>
            <a:r>
              <a:rPr lang="en-US" sz="1000" dirty="0" err="1"/>
              <a:t>Cardiol</a:t>
            </a:r>
            <a:r>
              <a:rPr lang="en-US" sz="1000" dirty="0"/>
              <a:t>. 2018;71(1):85–94.</a:t>
            </a:r>
            <a:endParaRPr lang="ru-RU" sz="1000" dirty="0"/>
          </a:p>
        </p:txBody>
      </p:sp>
      <p:sp>
        <p:nvSpPr>
          <p:cNvPr id="18" name="TextBox 17"/>
          <p:cNvSpPr txBox="1"/>
          <p:nvPr/>
        </p:nvSpPr>
        <p:spPr>
          <a:xfrm>
            <a:off x="2815478" y="382305"/>
            <a:ext cx="5421919" cy="584775"/>
          </a:xfrm>
          <a:prstGeom prst="rect">
            <a:avLst/>
          </a:prstGeom>
          <a:solidFill>
            <a:schemeClr val="bg1"/>
          </a:solidFill>
        </p:spPr>
        <p:txBody>
          <a:bodyPr wrap="square" rtlCol="0">
            <a:spAutoFit/>
          </a:bodyPr>
          <a:lstStyle/>
          <a:p>
            <a:pPr algn="ctr"/>
            <a:r>
              <a:rPr lang="ru-RU" sz="3200" b="1" dirty="0" smtClean="0">
                <a:solidFill>
                  <a:srgbClr val="0070C0"/>
                </a:solidFill>
              </a:rPr>
              <a:t>«5 мантр гериатра»</a:t>
            </a:r>
            <a:endParaRPr lang="ru-RU" sz="3200" b="1" dirty="0">
              <a:solidFill>
                <a:srgbClr val="0070C0"/>
              </a:solidFill>
            </a:endParaRPr>
          </a:p>
        </p:txBody>
      </p:sp>
      <p:sp>
        <p:nvSpPr>
          <p:cNvPr id="22" name="Объект 2"/>
          <p:cNvSpPr>
            <a:spLocks noGrp="1"/>
          </p:cNvSpPr>
          <p:nvPr>
            <p:ph idx="1"/>
          </p:nvPr>
        </p:nvSpPr>
        <p:spPr>
          <a:xfrm>
            <a:off x="4155808" y="1780217"/>
            <a:ext cx="10515600" cy="3631384"/>
          </a:xfrm>
        </p:spPr>
        <p:txBody>
          <a:bodyPr>
            <a:noAutofit/>
          </a:bodyPr>
          <a:lstStyle/>
          <a:p>
            <a:r>
              <a:rPr lang="ru-RU" sz="2400" dirty="0" smtClean="0">
                <a:latin typeface="Arial Narrow" panose="020B0606020202030204" pitchFamily="34" charset="0"/>
              </a:rPr>
              <a:t>Мобильность</a:t>
            </a:r>
          </a:p>
          <a:p>
            <a:endParaRPr lang="ru-RU" sz="2400" dirty="0" smtClean="0">
              <a:latin typeface="Arial Narrow" panose="020B0606020202030204" pitchFamily="34" charset="0"/>
            </a:endParaRPr>
          </a:p>
          <a:p>
            <a:r>
              <a:rPr lang="ru-RU" sz="2400" dirty="0" smtClean="0">
                <a:latin typeface="Arial Narrow" panose="020B0606020202030204" pitchFamily="34" charset="0"/>
              </a:rPr>
              <a:t>Когнитивные функции</a:t>
            </a:r>
          </a:p>
          <a:p>
            <a:endParaRPr lang="ru-RU" sz="2400" dirty="0" smtClean="0">
              <a:latin typeface="Arial Narrow" panose="020B0606020202030204" pitchFamily="34" charset="0"/>
            </a:endParaRPr>
          </a:p>
          <a:p>
            <a:r>
              <a:rPr lang="ru-RU" sz="2400" dirty="0" smtClean="0">
                <a:latin typeface="Arial Narrow" panose="020B0606020202030204" pitchFamily="34" charset="0"/>
              </a:rPr>
              <a:t>Лекарства</a:t>
            </a:r>
          </a:p>
          <a:p>
            <a:endParaRPr lang="ru-RU" sz="2400" dirty="0" smtClean="0">
              <a:latin typeface="Arial Narrow" panose="020B0606020202030204" pitchFamily="34" charset="0"/>
            </a:endParaRPr>
          </a:p>
          <a:p>
            <a:r>
              <a:rPr lang="ru-RU" sz="2400" dirty="0" err="1" smtClean="0">
                <a:latin typeface="Arial Narrow" panose="020B0606020202030204" pitchFamily="34" charset="0"/>
              </a:rPr>
              <a:t>Мультиморбидность</a:t>
            </a:r>
            <a:endParaRPr lang="ru-RU" sz="2400" dirty="0" smtClean="0">
              <a:latin typeface="Arial Narrow" panose="020B0606020202030204" pitchFamily="34" charset="0"/>
            </a:endParaRPr>
          </a:p>
          <a:p>
            <a:endParaRPr lang="ru-RU" sz="2400" dirty="0" smtClean="0">
              <a:latin typeface="Arial Narrow" panose="020B0606020202030204" pitchFamily="34" charset="0"/>
            </a:endParaRPr>
          </a:p>
          <a:p>
            <a:r>
              <a:rPr lang="ru-RU" sz="2400" dirty="0" smtClean="0">
                <a:latin typeface="Arial Narrow" panose="020B0606020202030204" pitchFamily="34" charset="0"/>
              </a:rPr>
              <a:t>Предпочтения/ценности пациента</a:t>
            </a:r>
            <a:endParaRPr lang="ru-RU" sz="2400" dirty="0">
              <a:latin typeface="Arial Narrow" panose="020B0606020202030204" pitchFamily="34" charset="0"/>
            </a:endParaRPr>
          </a:p>
        </p:txBody>
      </p:sp>
      <p:pic>
        <p:nvPicPr>
          <p:cNvPr id="23" name="Рисунок 22"/>
          <p:cNvPicPr>
            <a:picLocks noChangeAspect="1"/>
          </p:cNvPicPr>
          <p:nvPr/>
        </p:nvPicPr>
        <p:blipFill rotWithShape="1">
          <a:blip r:embed="rId3"/>
          <a:srcRect l="39570" t="24742" r="45599" b="47766"/>
          <a:stretch/>
        </p:blipFill>
        <p:spPr>
          <a:xfrm>
            <a:off x="3409369" y="4395634"/>
            <a:ext cx="589554" cy="560795"/>
          </a:xfrm>
          <a:prstGeom prst="rect">
            <a:avLst/>
          </a:prstGeom>
        </p:spPr>
      </p:pic>
      <p:pic>
        <p:nvPicPr>
          <p:cNvPr id="24" name="Рисунок 23"/>
          <p:cNvPicPr>
            <a:picLocks noChangeAspect="1"/>
          </p:cNvPicPr>
          <p:nvPr/>
        </p:nvPicPr>
        <p:blipFill rotWithShape="1">
          <a:blip r:embed="rId3"/>
          <a:srcRect l="1482" t="47384" r="85855" b="23714"/>
          <a:stretch/>
        </p:blipFill>
        <p:spPr>
          <a:xfrm>
            <a:off x="3515728" y="2699634"/>
            <a:ext cx="640080" cy="749808"/>
          </a:xfrm>
          <a:prstGeom prst="rect">
            <a:avLst/>
          </a:prstGeom>
        </p:spPr>
      </p:pic>
      <p:pic>
        <p:nvPicPr>
          <p:cNvPr id="25" name="Рисунок 24"/>
          <p:cNvPicPr>
            <a:picLocks noChangeAspect="1"/>
          </p:cNvPicPr>
          <p:nvPr/>
        </p:nvPicPr>
        <p:blipFill rotWithShape="1">
          <a:blip r:embed="rId3"/>
          <a:srcRect l="1482" t="24742" r="88811" b="49188"/>
          <a:stretch/>
        </p:blipFill>
        <p:spPr>
          <a:xfrm>
            <a:off x="3635624" y="1892182"/>
            <a:ext cx="317702" cy="573419"/>
          </a:xfrm>
          <a:prstGeom prst="rect">
            <a:avLst/>
          </a:prstGeom>
        </p:spPr>
      </p:pic>
      <p:pic>
        <p:nvPicPr>
          <p:cNvPr id="26" name="Рисунок 25"/>
          <p:cNvPicPr>
            <a:picLocks noChangeAspect="1"/>
          </p:cNvPicPr>
          <p:nvPr/>
        </p:nvPicPr>
        <p:blipFill rotWithShape="1">
          <a:blip r:embed="rId3"/>
          <a:srcRect l="1541" t="76183" r="87303" b="4329"/>
          <a:stretch/>
        </p:blipFill>
        <p:spPr>
          <a:xfrm>
            <a:off x="3485335" y="3595909"/>
            <a:ext cx="513588" cy="460523"/>
          </a:xfrm>
          <a:prstGeom prst="rect">
            <a:avLst/>
          </a:prstGeom>
        </p:spPr>
      </p:pic>
      <p:pic>
        <p:nvPicPr>
          <p:cNvPr id="27" name="Рисунок 26"/>
          <p:cNvPicPr>
            <a:picLocks noChangeAspect="1"/>
          </p:cNvPicPr>
          <p:nvPr/>
        </p:nvPicPr>
        <p:blipFill rotWithShape="1">
          <a:blip r:embed="rId3"/>
          <a:srcRect l="39570" t="49767" r="46745" b="25208"/>
          <a:stretch/>
        </p:blipFill>
        <p:spPr>
          <a:xfrm>
            <a:off x="3381842" y="5368707"/>
            <a:ext cx="691896" cy="649224"/>
          </a:xfrm>
          <a:prstGeom prst="rect">
            <a:avLst/>
          </a:prstGeom>
        </p:spPr>
      </p:pic>
    </p:spTree>
    <p:extLst>
      <p:ext uri="{BB962C8B-B14F-4D97-AF65-F5344CB8AC3E}">
        <p14:creationId xmlns:p14="http://schemas.microsoft.com/office/powerpoint/2010/main" val="3058339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712" y="26097"/>
            <a:ext cx="8654288" cy="646331"/>
          </a:xfrm>
          <a:prstGeom prst="rect">
            <a:avLst/>
          </a:prstGeom>
          <a:solidFill>
            <a:schemeClr val="bg1"/>
          </a:solidFill>
          <a:ln>
            <a:solidFill>
              <a:schemeClr val="tx1"/>
            </a:solidFill>
          </a:ln>
        </p:spPr>
        <p:txBody>
          <a:bodyPr wrap="square" rtlCol="0">
            <a:spAutoFit/>
          </a:bodyPr>
          <a:lstStyle/>
          <a:p>
            <a:pPr algn="ctr"/>
            <a:r>
              <a:rPr lang="ru-RU" dirty="0" smtClean="0">
                <a:latin typeface="Arial Narrow" panose="020B0606020202030204" pitchFamily="34" charset="0"/>
              </a:rPr>
              <a:t>Определите ожидаемую продолжительность жизни (ОПЖ) пациента</a:t>
            </a:r>
          </a:p>
          <a:p>
            <a:pPr algn="ctr"/>
            <a:r>
              <a:rPr lang="ru-RU" dirty="0" smtClean="0">
                <a:latin typeface="Arial Narrow" panose="020B0606020202030204" pitchFamily="34" charset="0"/>
              </a:rPr>
              <a:t>ОПЖ больше времени для получения пользы от первичной профилактики </a:t>
            </a:r>
            <a:r>
              <a:rPr lang="ru-RU" dirty="0" err="1" smtClean="0">
                <a:latin typeface="Arial Narrow" panose="020B0606020202030204" pitchFamily="34" charset="0"/>
              </a:rPr>
              <a:t>статином</a:t>
            </a:r>
            <a:r>
              <a:rPr lang="ru-RU" dirty="0" smtClean="0">
                <a:latin typeface="Arial Narrow" panose="020B0606020202030204" pitchFamily="34" charset="0"/>
              </a:rPr>
              <a:t> (2-5 лет)?</a:t>
            </a:r>
            <a:endParaRPr lang="ru-RU" dirty="0">
              <a:latin typeface="Arial Narrow" panose="020B0606020202030204" pitchFamily="34" charset="0"/>
            </a:endParaRPr>
          </a:p>
        </p:txBody>
      </p:sp>
      <p:sp>
        <p:nvSpPr>
          <p:cNvPr id="6" name="TextBox 5"/>
          <p:cNvSpPr txBox="1"/>
          <p:nvPr/>
        </p:nvSpPr>
        <p:spPr>
          <a:xfrm>
            <a:off x="759323" y="1177511"/>
            <a:ext cx="3496376" cy="646331"/>
          </a:xfrm>
          <a:prstGeom prst="rect">
            <a:avLst/>
          </a:prstGeom>
          <a:solidFill>
            <a:schemeClr val="bg1"/>
          </a:solidFill>
          <a:ln w="28575">
            <a:solidFill>
              <a:srgbClr val="FF0000"/>
            </a:solidFill>
          </a:ln>
        </p:spPr>
        <p:txBody>
          <a:bodyPr wrap="square" rtlCol="0">
            <a:spAutoFit/>
          </a:bodyPr>
          <a:lstStyle/>
          <a:p>
            <a:pPr algn="ctr"/>
            <a:r>
              <a:rPr lang="ru-RU" dirty="0" smtClean="0">
                <a:latin typeface="Arial Narrow" panose="020B0606020202030204" pitchFamily="34" charset="0"/>
              </a:rPr>
              <a:t>Рассмотреть </a:t>
            </a:r>
            <a:r>
              <a:rPr lang="ru-RU" dirty="0" err="1" smtClean="0">
                <a:latin typeface="Arial Narrow" panose="020B0606020202030204" pitchFamily="34" charset="0"/>
              </a:rPr>
              <a:t>депрескрайбинг</a:t>
            </a:r>
            <a:r>
              <a:rPr lang="ru-RU" dirty="0" smtClean="0">
                <a:latin typeface="Arial Narrow" panose="020B0606020202030204" pitchFamily="34" charset="0"/>
              </a:rPr>
              <a:t> </a:t>
            </a:r>
            <a:r>
              <a:rPr lang="ru-RU" dirty="0" err="1" smtClean="0">
                <a:latin typeface="Arial Narrow" panose="020B0606020202030204" pitchFamily="34" charset="0"/>
              </a:rPr>
              <a:t>статина</a:t>
            </a:r>
            <a:r>
              <a:rPr lang="ru-RU" dirty="0" smtClean="0">
                <a:latin typeface="Arial Narrow" panose="020B0606020202030204" pitchFamily="34" charset="0"/>
              </a:rPr>
              <a:t>. Не возобновлять </a:t>
            </a:r>
            <a:r>
              <a:rPr lang="ru-RU" dirty="0" err="1" smtClean="0">
                <a:latin typeface="Arial Narrow" panose="020B0606020202030204" pitchFamily="34" charset="0"/>
              </a:rPr>
              <a:t>статин</a:t>
            </a:r>
            <a:endParaRPr lang="ru-RU" dirty="0">
              <a:latin typeface="Arial Narrow" panose="020B0606020202030204" pitchFamily="34" charset="0"/>
            </a:endParaRPr>
          </a:p>
        </p:txBody>
      </p:sp>
      <p:sp>
        <p:nvSpPr>
          <p:cNvPr id="7" name="TextBox 6"/>
          <p:cNvSpPr txBox="1"/>
          <p:nvPr/>
        </p:nvSpPr>
        <p:spPr>
          <a:xfrm>
            <a:off x="6259647" y="1174806"/>
            <a:ext cx="5829808" cy="861774"/>
          </a:xfrm>
          <a:prstGeom prst="rect">
            <a:avLst/>
          </a:prstGeom>
          <a:solidFill>
            <a:schemeClr val="bg1"/>
          </a:solidFill>
          <a:ln>
            <a:solidFill>
              <a:schemeClr val="tx1"/>
            </a:solidFill>
          </a:ln>
        </p:spPr>
        <p:txBody>
          <a:bodyPr wrap="square" rtlCol="0">
            <a:spAutoFit/>
          </a:bodyPr>
          <a:lstStyle/>
          <a:p>
            <a:pPr algn="ctr"/>
            <a:r>
              <a:rPr lang="ru-RU" b="1" dirty="0" smtClean="0">
                <a:solidFill>
                  <a:srgbClr val="0070C0"/>
                </a:solidFill>
                <a:latin typeface="Arial Narrow" panose="020B0606020202030204" pitchFamily="34" charset="0"/>
              </a:rPr>
              <a:t>Специфические состояния, влияющие на ОПЖ</a:t>
            </a:r>
            <a:r>
              <a:rPr lang="ru-RU" sz="1600" b="1" dirty="0" smtClean="0">
                <a:solidFill>
                  <a:srgbClr val="0070C0"/>
                </a:solidFill>
                <a:latin typeface="Arial Narrow" panose="020B0606020202030204" pitchFamily="34" charset="0"/>
              </a:rPr>
              <a:t>: </a:t>
            </a:r>
          </a:p>
          <a:p>
            <a:pPr algn="ctr"/>
            <a:r>
              <a:rPr lang="ru-RU" sz="1600" dirty="0" smtClean="0">
                <a:latin typeface="Arial Narrow" panose="020B0606020202030204" pitchFamily="34" charset="0"/>
              </a:rPr>
              <a:t> деменция? проживание в доме престарелых? заболевание в терминальной стадии (ХПН, СН, рак, СА)?</a:t>
            </a:r>
            <a:endParaRPr lang="ru-RU" sz="1600" dirty="0">
              <a:latin typeface="Arial Narrow" panose="020B0606020202030204" pitchFamily="34" charset="0"/>
            </a:endParaRPr>
          </a:p>
        </p:txBody>
      </p:sp>
      <p:sp>
        <p:nvSpPr>
          <p:cNvPr id="8" name="TextBox 7"/>
          <p:cNvSpPr txBox="1"/>
          <p:nvPr/>
        </p:nvSpPr>
        <p:spPr>
          <a:xfrm>
            <a:off x="6351087" y="2514115"/>
            <a:ext cx="5733217" cy="861774"/>
          </a:xfrm>
          <a:prstGeom prst="rect">
            <a:avLst/>
          </a:prstGeom>
          <a:solidFill>
            <a:schemeClr val="bg1"/>
          </a:solidFill>
          <a:ln>
            <a:solidFill>
              <a:schemeClr val="tx1"/>
            </a:solidFill>
          </a:ln>
        </p:spPr>
        <p:txBody>
          <a:bodyPr wrap="square" rtlCol="0">
            <a:spAutoFit/>
          </a:bodyPr>
          <a:lstStyle/>
          <a:p>
            <a:pPr algn="ctr"/>
            <a:r>
              <a:rPr lang="ru-RU" b="1" dirty="0" smtClean="0">
                <a:solidFill>
                  <a:srgbClr val="0070C0"/>
                </a:solidFill>
                <a:latin typeface="Arial Narrow" panose="020B0606020202030204" pitchFamily="34" charset="0"/>
              </a:rPr>
              <a:t>Функциональный статус</a:t>
            </a:r>
            <a:r>
              <a:rPr lang="ru-RU" dirty="0" smtClean="0">
                <a:latin typeface="Arial Narrow" panose="020B0606020202030204" pitchFamily="34" charset="0"/>
              </a:rPr>
              <a:t>:</a:t>
            </a:r>
          </a:p>
          <a:p>
            <a:pPr marL="285750" indent="-285750" algn="ctr">
              <a:buFontTx/>
              <a:buChar char="-"/>
            </a:pPr>
            <a:r>
              <a:rPr lang="ru-RU" sz="1600" dirty="0" smtClean="0">
                <a:latin typeface="Arial Narrow" panose="020B0606020202030204" pitchFamily="34" charset="0"/>
              </a:rPr>
              <a:t>Не может выполнять ежедневную активность?</a:t>
            </a:r>
          </a:p>
          <a:p>
            <a:pPr marL="285750" indent="-285750" algn="ctr">
              <a:buFontTx/>
              <a:buChar char="-"/>
            </a:pPr>
            <a:r>
              <a:rPr lang="ru-RU" sz="1600" dirty="0" smtClean="0">
                <a:latin typeface="Arial Narrow" panose="020B0606020202030204" pitchFamily="34" charset="0"/>
              </a:rPr>
              <a:t>Испытывает НЯ </a:t>
            </a:r>
            <a:r>
              <a:rPr lang="ru-RU" sz="1600" dirty="0" err="1" smtClean="0">
                <a:latin typeface="Arial Narrow" panose="020B0606020202030204" pitchFamily="34" charset="0"/>
              </a:rPr>
              <a:t>статинов</a:t>
            </a:r>
            <a:r>
              <a:rPr lang="ru-RU" sz="1600" dirty="0" smtClean="0">
                <a:latin typeface="Arial Narrow" panose="020B0606020202030204" pitchFamily="34" charset="0"/>
              </a:rPr>
              <a:t>?</a:t>
            </a:r>
            <a:endParaRPr lang="ru-RU" sz="1600" dirty="0">
              <a:latin typeface="Arial Narrow" panose="020B0606020202030204" pitchFamily="34" charset="0"/>
            </a:endParaRPr>
          </a:p>
        </p:txBody>
      </p:sp>
      <p:sp>
        <p:nvSpPr>
          <p:cNvPr id="9" name="TextBox 8"/>
          <p:cNvSpPr txBox="1"/>
          <p:nvPr/>
        </p:nvSpPr>
        <p:spPr>
          <a:xfrm>
            <a:off x="5008412" y="4656224"/>
            <a:ext cx="3714964" cy="369332"/>
          </a:xfrm>
          <a:prstGeom prst="rect">
            <a:avLst/>
          </a:prstGeom>
          <a:solidFill>
            <a:schemeClr val="bg1"/>
          </a:solidFill>
          <a:ln>
            <a:solidFill>
              <a:schemeClr val="tx1"/>
            </a:solidFill>
          </a:ln>
        </p:spPr>
        <p:txBody>
          <a:bodyPr wrap="square" rtlCol="0">
            <a:spAutoFit/>
          </a:bodyPr>
          <a:lstStyle/>
          <a:p>
            <a:pPr algn="ctr"/>
            <a:r>
              <a:rPr lang="ru-RU" dirty="0" smtClean="0">
                <a:latin typeface="Arial Narrow" panose="020B0606020202030204" pitchFamily="34" charset="0"/>
              </a:rPr>
              <a:t>Упрощение лекарственного режима</a:t>
            </a:r>
            <a:endParaRPr lang="ru-RU" dirty="0">
              <a:latin typeface="Arial Narrow" panose="020B0606020202030204" pitchFamily="34" charset="0"/>
            </a:endParaRPr>
          </a:p>
        </p:txBody>
      </p:sp>
      <p:sp>
        <p:nvSpPr>
          <p:cNvPr id="10" name="TextBox 9"/>
          <p:cNvSpPr txBox="1"/>
          <p:nvPr/>
        </p:nvSpPr>
        <p:spPr>
          <a:xfrm>
            <a:off x="7832392" y="3780924"/>
            <a:ext cx="3290776" cy="400110"/>
          </a:xfrm>
          <a:prstGeom prst="rect">
            <a:avLst/>
          </a:prstGeom>
          <a:solidFill>
            <a:schemeClr val="bg1"/>
          </a:solidFill>
          <a:ln>
            <a:solidFill>
              <a:schemeClr val="tx1"/>
            </a:solidFill>
          </a:ln>
        </p:spPr>
        <p:txBody>
          <a:bodyPr wrap="square" rtlCol="0">
            <a:spAutoFit/>
          </a:bodyPr>
          <a:lstStyle/>
          <a:p>
            <a:pPr algn="ctr"/>
            <a:r>
              <a:rPr lang="ru-RU" sz="2000" b="1" dirty="0" smtClean="0">
                <a:solidFill>
                  <a:srgbClr val="0070C0"/>
                </a:solidFill>
                <a:latin typeface="Arial Narrow" panose="020B0606020202030204" pitchFamily="34" charset="0"/>
              </a:rPr>
              <a:t>Приоритеты пациента</a:t>
            </a:r>
            <a:endParaRPr lang="ru-RU" sz="2000" b="1" dirty="0">
              <a:solidFill>
                <a:srgbClr val="0070C0"/>
              </a:solidFill>
              <a:latin typeface="Arial Narrow" panose="020B0606020202030204" pitchFamily="34" charset="0"/>
            </a:endParaRPr>
          </a:p>
        </p:txBody>
      </p:sp>
      <p:sp>
        <p:nvSpPr>
          <p:cNvPr id="11" name="TextBox 10"/>
          <p:cNvSpPr txBox="1"/>
          <p:nvPr/>
        </p:nvSpPr>
        <p:spPr>
          <a:xfrm>
            <a:off x="1947672" y="4656502"/>
            <a:ext cx="3001498" cy="369332"/>
          </a:xfrm>
          <a:prstGeom prst="rect">
            <a:avLst/>
          </a:prstGeom>
          <a:solidFill>
            <a:schemeClr val="bg1"/>
          </a:solidFill>
          <a:ln>
            <a:solidFill>
              <a:schemeClr val="tx1"/>
            </a:solidFill>
          </a:ln>
        </p:spPr>
        <p:txBody>
          <a:bodyPr wrap="square" rtlCol="0">
            <a:spAutoFit/>
          </a:bodyPr>
          <a:lstStyle/>
          <a:p>
            <a:pPr algn="ctr"/>
            <a:r>
              <a:rPr lang="ru-RU" dirty="0" smtClean="0">
                <a:latin typeface="Arial Narrow" panose="020B0606020202030204" pitchFamily="34" charset="0"/>
              </a:rPr>
              <a:t>Физическое функционирование</a:t>
            </a:r>
            <a:endParaRPr lang="ru-RU" dirty="0">
              <a:latin typeface="Arial Narrow" panose="020B0606020202030204" pitchFamily="34" charset="0"/>
            </a:endParaRPr>
          </a:p>
        </p:txBody>
      </p:sp>
      <p:sp>
        <p:nvSpPr>
          <p:cNvPr id="12" name="TextBox 11"/>
          <p:cNvSpPr txBox="1"/>
          <p:nvPr/>
        </p:nvSpPr>
        <p:spPr>
          <a:xfrm>
            <a:off x="9390888" y="4646730"/>
            <a:ext cx="2676120" cy="369332"/>
          </a:xfrm>
          <a:prstGeom prst="rect">
            <a:avLst/>
          </a:prstGeom>
          <a:solidFill>
            <a:schemeClr val="bg1"/>
          </a:solidFill>
          <a:ln>
            <a:solidFill>
              <a:schemeClr val="tx1"/>
            </a:solidFill>
          </a:ln>
        </p:spPr>
        <p:txBody>
          <a:bodyPr wrap="square" rtlCol="0">
            <a:spAutoFit/>
          </a:bodyPr>
          <a:lstStyle/>
          <a:p>
            <a:pPr algn="ctr"/>
            <a:r>
              <a:rPr lang="ru-RU" dirty="0" smtClean="0">
                <a:latin typeface="Arial Narrow" panose="020B0606020202030204" pitchFamily="34" charset="0"/>
              </a:rPr>
              <a:t>Жить как можно дольше</a:t>
            </a:r>
            <a:endParaRPr lang="ru-RU" dirty="0">
              <a:latin typeface="Arial Narrow" panose="020B0606020202030204" pitchFamily="34" charset="0"/>
            </a:endParaRPr>
          </a:p>
        </p:txBody>
      </p:sp>
      <p:sp>
        <p:nvSpPr>
          <p:cNvPr id="13" name="TextBox 12"/>
          <p:cNvSpPr txBox="1"/>
          <p:nvPr/>
        </p:nvSpPr>
        <p:spPr>
          <a:xfrm>
            <a:off x="1938528" y="5224605"/>
            <a:ext cx="6766560" cy="646331"/>
          </a:xfrm>
          <a:prstGeom prst="rect">
            <a:avLst/>
          </a:prstGeom>
          <a:solidFill>
            <a:schemeClr val="bg1"/>
          </a:solidFill>
          <a:ln>
            <a:solidFill>
              <a:schemeClr val="tx1"/>
            </a:solidFill>
          </a:ln>
        </p:spPr>
        <p:txBody>
          <a:bodyPr wrap="square" rtlCol="0">
            <a:spAutoFit/>
          </a:bodyPr>
          <a:lstStyle/>
          <a:p>
            <a:pPr algn="ctr"/>
            <a:r>
              <a:rPr lang="ru-RU" dirty="0" smtClean="0">
                <a:latin typeface="Arial Narrow" panose="020B0606020202030204" pitchFamily="34" charset="0"/>
              </a:rPr>
              <a:t>Обсудить дополнительные предпочтения, связанные с возможными ССЗ. </a:t>
            </a:r>
          </a:p>
          <a:p>
            <a:pPr algn="ctr"/>
            <a:r>
              <a:rPr lang="ru-RU" dirty="0" smtClean="0">
                <a:latin typeface="Arial Narrow" panose="020B0606020202030204" pitchFamily="34" charset="0"/>
              </a:rPr>
              <a:t>Пациент обеспокоен больше риском: </a:t>
            </a:r>
            <a:endParaRPr lang="ru-RU" dirty="0">
              <a:latin typeface="Arial Narrow" panose="020B0606020202030204" pitchFamily="34" charset="0"/>
            </a:endParaRPr>
          </a:p>
        </p:txBody>
      </p:sp>
      <p:sp>
        <p:nvSpPr>
          <p:cNvPr id="17" name="TextBox 16"/>
          <p:cNvSpPr txBox="1"/>
          <p:nvPr/>
        </p:nvSpPr>
        <p:spPr>
          <a:xfrm>
            <a:off x="9671812" y="6093819"/>
            <a:ext cx="2395196" cy="400110"/>
          </a:xfrm>
          <a:prstGeom prst="rect">
            <a:avLst/>
          </a:prstGeom>
          <a:solidFill>
            <a:schemeClr val="bg1"/>
          </a:solidFill>
          <a:ln w="38100">
            <a:solidFill>
              <a:srgbClr val="00B050"/>
            </a:solidFill>
          </a:ln>
        </p:spPr>
        <p:txBody>
          <a:bodyPr wrap="square" rtlCol="0">
            <a:spAutoFit/>
          </a:bodyPr>
          <a:lstStyle/>
          <a:p>
            <a:pPr algn="ctr"/>
            <a:r>
              <a:rPr lang="ru-RU" sz="2000" dirty="0" smtClean="0">
                <a:latin typeface="Arial Narrow" panose="020B0606020202030204" pitchFamily="34" charset="0"/>
              </a:rPr>
              <a:t>Продолжить </a:t>
            </a:r>
            <a:r>
              <a:rPr lang="ru-RU" sz="2000" dirty="0" err="1" smtClean="0">
                <a:latin typeface="Arial Narrow" panose="020B0606020202030204" pitchFamily="34" charset="0"/>
              </a:rPr>
              <a:t>статин</a:t>
            </a:r>
            <a:endParaRPr lang="ru-RU" sz="2000" dirty="0">
              <a:latin typeface="Arial Narrow" panose="020B0606020202030204" pitchFamily="34" charset="0"/>
            </a:endParaRPr>
          </a:p>
        </p:txBody>
      </p:sp>
      <p:cxnSp>
        <p:nvCxnSpPr>
          <p:cNvPr id="19" name="Прямая со стрелкой 18"/>
          <p:cNvCxnSpPr/>
          <p:nvPr/>
        </p:nvCxnSpPr>
        <p:spPr>
          <a:xfrm>
            <a:off x="9656064" y="694944"/>
            <a:ext cx="0" cy="4389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784080" y="702302"/>
            <a:ext cx="1000760" cy="369332"/>
          </a:xfrm>
          <a:prstGeom prst="rect">
            <a:avLst/>
          </a:prstGeom>
          <a:noFill/>
        </p:spPr>
        <p:txBody>
          <a:bodyPr wrap="square" rtlCol="0">
            <a:spAutoFit/>
          </a:bodyPr>
          <a:lstStyle/>
          <a:p>
            <a:r>
              <a:rPr lang="ru-RU" b="1" dirty="0" smtClean="0">
                <a:solidFill>
                  <a:srgbClr val="00B050"/>
                </a:solidFill>
                <a:latin typeface="Arial Narrow" panose="020B0606020202030204" pitchFamily="34" charset="0"/>
              </a:rPr>
              <a:t>ДА</a:t>
            </a:r>
            <a:endParaRPr lang="ru-RU" b="1" dirty="0">
              <a:solidFill>
                <a:srgbClr val="00B050"/>
              </a:solidFill>
              <a:latin typeface="Arial Narrow" panose="020B0606020202030204" pitchFamily="34" charset="0"/>
            </a:endParaRPr>
          </a:p>
        </p:txBody>
      </p:sp>
      <p:cxnSp>
        <p:nvCxnSpPr>
          <p:cNvPr id="21" name="Прямая со стрелкой 20"/>
          <p:cNvCxnSpPr/>
          <p:nvPr/>
        </p:nvCxnSpPr>
        <p:spPr>
          <a:xfrm>
            <a:off x="3800808" y="700598"/>
            <a:ext cx="0" cy="438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92248" y="771964"/>
            <a:ext cx="1000760" cy="369332"/>
          </a:xfrm>
          <a:prstGeom prst="rect">
            <a:avLst/>
          </a:prstGeom>
          <a:noFill/>
        </p:spPr>
        <p:txBody>
          <a:bodyPr wrap="square" rtlCol="0">
            <a:spAutoFit/>
          </a:bodyPr>
          <a:lstStyle/>
          <a:p>
            <a:r>
              <a:rPr lang="ru-RU" b="1" dirty="0" smtClean="0">
                <a:solidFill>
                  <a:srgbClr val="FF0000"/>
                </a:solidFill>
                <a:latin typeface="Arial Narrow" panose="020B0606020202030204" pitchFamily="34" charset="0"/>
              </a:rPr>
              <a:t>НЕТ</a:t>
            </a:r>
            <a:endParaRPr lang="ru-RU" b="1" dirty="0">
              <a:solidFill>
                <a:srgbClr val="FF0000"/>
              </a:solidFill>
              <a:latin typeface="Arial Narrow" panose="020B0606020202030204" pitchFamily="34" charset="0"/>
            </a:endParaRPr>
          </a:p>
        </p:txBody>
      </p:sp>
      <p:cxnSp>
        <p:nvCxnSpPr>
          <p:cNvPr id="24" name="Прямая со стрелкой 23"/>
          <p:cNvCxnSpPr>
            <a:stCxn id="7" idx="1"/>
          </p:cNvCxnSpPr>
          <p:nvPr/>
        </p:nvCxnSpPr>
        <p:spPr>
          <a:xfrm flipH="1">
            <a:off x="4255699" y="1605693"/>
            <a:ext cx="200394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17204" y="1188829"/>
            <a:ext cx="1000760" cy="369332"/>
          </a:xfrm>
          <a:prstGeom prst="rect">
            <a:avLst/>
          </a:prstGeom>
          <a:noFill/>
        </p:spPr>
        <p:txBody>
          <a:bodyPr wrap="square" rtlCol="0">
            <a:spAutoFit/>
          </a:bodyPr>
          <a:lstStyle/>
          <a:p>
            <a:r>
              <a:rPr lang="ru-RU" b="1" dirty="0" smtClean="0">
                <a:solidFill>
                  <a:srgbClr val="00B050"/>
                </a:solidFill>
                <a:latin typeface="Arial Narrow" panose="020B0606020202030204" pitchFamily="34" charset="0"/>
              </a:rPr>
              <a:t>ДА</a:t>
            </a:r>
            <a:endParaRPr lang="ru-RU" b="1" dirty="0">
              <a:solidFill>
                <a:srgbClr val="00B050"/>
              </a:solidFill>
              <a:latin typeface="Arial Narrow" panose="020B0606020202030204" pitchFamily="34" charset="0"/>
            </a:endParaRPr>
          </a:p>
        </p:txBody>
      </p:sp>
      <p:cxnSp>
        <p:nvCxnSpPr>
          <p:cNvPr id="26" name="Прямая со стрелкой 25"/>
          <p:cNvCxnSpPr/>
          <p:nvPr/>
        </p:nvCxnSpPr>
        <p:spPr>
          <a:xfrm>
            <a:off x="9646920" y="2050664"/>
            <a:ext cx="0" cy="438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784080" y="2111682"/>
            <a:ext cx="1000760" cy="369332"/>
          </a:xfrm>
          <a:prstGeom prst="rect">
            <a:avLst/>
          </a:prstGeom>
          <a:noFill/>
        </p:spPr>
        <p:txBody>
          <a:bodyPr wrap="square" rtlCol="0">
            <a:spAutoFit/>
          </a:bodyPr>
          <a:lstStyle/>
          <a:p>
            <a:r>
              <a:rPr lang="ru-RU" b="1" dirty="0" smtClean="0">
                <a:solidFill>
                  <a:srgbClr val="FF0000"/>
                </a:solidFill>
                <a:latin typeface="Arial Narrow" panose="020B0606020202030204" pitchFamily="34" charset="0"/>
              </a:rPr>
              <a:t>НЕТ</a:t>
            </a:r>
            <a:endParaRPr lang="ru-RU" b="1" dirty="0">
              <a:solidFill>
                <a:srgbClr val="FF0000"/>
              </a:solidFill>
              <a:latin typeface="Arial Narrow" panose="020B0606020202030204" pitchFamily="34" charset="0"/>
            </a:endParaRPr>
          </a:p>
        </p:txBody>
      </p:sp>
      <p:cxnSp>
        <p:nvCxnSpPr>
          <p:cNvPr id="28" name="Прямая со стрелкой 27"/>
          <p:cNvCxnSpPr/>
          <p:nvPr/>
        </p:nvCxnSpPr>
        <p:spPr>
          <a:xfrm>
            <a:off x="9646920" y="3378674"/>
            <a:ext cx="0" cy="438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750552" y="3439692"/>
            <a:ext cx="1372616" cy="369332"/>
          </a:xfrm>
          <a:prstGeom prst="rect">
            <a:avLst/>
          </a:prstGeom>
          <a:noFill/>
        </p:spPr>
        <p:txBody>
          <a:bodyPr wrap="square" rtlCol="0">
            <a:spAutoFit/>
          </a:bodyPr>
          <a:lstStyle/>
          <a:p>
            <a:r>
              <a:rPr lang="ru-RU" b="1" dirty="0" smtClean="0">
                <a:solidFill>
                  <a:srgbClr val="FF0000"/>
                </a:solidFill>
                <a:latin typeface="Arial Narrow" panose="020B0606020202030204" pitchFamily="34" charset="0"/>
              </a:rPr>
              <a:t>НЕТ</a:t>
            </a:r>
            <a:endParaRPr lang="ru-RU" b="1" dirty="0">
              <a:solidFill>
                <a:srgbClr val="FF0000"/>
              </a:solidFill>
              <a:latin typeface="Arial Narrow" panose="020B0606020202030204" pitchFamily="34" charset="0"/>
            </a:endParaRPr>
          </a:p>
        </p:txBody>
      </p:sp>
      <p:sp>
        <p:nvSpPr>
          <p:cNvPr id="31" name="TextBox 30"/>
          <p:cNvSpPr txBox="1"/>
          <p:nvPr/>
        </p:nvSpPr>
        <p:spPr>
          <a:xfrm>
            <a:off x="5161044" y="2640782"/>
            <a:ext cx="1000760" cy="369332"/>
          </a:xfrm>
          <a:prstGeom prst="rect">
            <a:avLst/>
          </a:prstGeom>
          <a:noFill/>
        </p:spPr>
        <p:txBody>
          <a:bodyPr wrap="square" rtlCol="0">
            <a:spAutoFit/>
          </a:bodyPr>
          <a:lstStyle/>
          <a:p>
            <a:r>
              <a:rPr lang="ru-RU" b="1" dirty="0" smtClean="0">
                <a:solidFill>
                  <a:srgbClr val="00B050"/>
                </a:solidFill>
                <a:latin typeface="Arial Narrow" panose="020B0606020202030204" pitchFamily="34" charset="0"/>
              </a:rPr>
              <a:t>ДА</a:t>
            </a:r>
            <a:endParaRPr lang="ru-RU" b="1" dirty="0">
              <a:solidFill>
                <a:srgbClr val="00B050"/>
              </a:solidFill>
              <a:latin typeface="Arial Narrow" panose="020B0606020202030204" pitchFamily="34" charset="0"/>
            </a:endParaRPr>
          </a:p>
        </p:txBody>
      </p:sp>
      <p:cxnSp>
        <p:nvCxnSpPr>
          <p:cNvPr id="32" name="Прямая со стрелкой 31"/>
          <p:cNvCxnSpPr/>
          <p:nvPr/>
        </p:nvCxnSpPr>
        <p:spPr>
          <a:xfrm flipH="1">
            <a:off x="3856089" y="3007066"/>
            <a:ext cx="2468189" cy="0"/>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3853041" y="1762286"/>
            <a:ext cx="3048" cy="122138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3853041" y="4379976"/>
            <a:ext cx="6525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9646920" y="4165198"/>
            <a:ext cx="0" cy="19649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3853041" y="4379976"/>
            <a:ext cx="0" cy="266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6602337" y="4358640"/>
            <a:ext cx="0" cy="266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0330041" y="4337304"/>
            <a:ext cx="0" cy="266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3840849" y="4998720"/>
            <a:ext cx="0" cy="266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6590145" y="4977384"/>
            <a:ext cx="0" cy="266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59323" y="6081863"/>
            <a:ext cx="3409313" cy="584775"/>
          </a:xfrm>
          <a:prstGeom prst="rect">
            <a:avLst/>
          </a:prstGeom>
          <a:solidFill>
            <a:schemeClr val="bg1"/>
          </a:solidFill>
          <a:ln>
            <a:solidFill>
              <a:schemeClr val="tx1"/>
            </a:solidFill>
          </a:ln>
        </p:spPr>
        <p:txBody>
          <a:bodyPr wrap="square" rtlCol="0">
            <a:spAutoFit/>
          </a:bodyPr>
          <a:lstStyle/>
          <a:p>
            <a:pPr algn="ctr"/>
            <a:r>
              <a:rPr lang="ru-RU" dirty="0" smtClean="0">
                <a:latin typeface="Arial Narrow" panose="020B0606020202030204" pitchFamily="34" charset="0"/>
              </a:rPr>
              <a:t>Возможных мышечных НЯ </a:t>
            </a:r>
            <a:r>
              <a:rPr lang="ru-RU" dirty="0" err="1" smtClean="0">
                <a:latin typeface="Arial Narrow" panose="020B0606020202030204" pitchFamily="34" charset="0"/>
              </a:rPr>
              <a:t>статинов</a:t>
            </a:r>
            <a:r>
              <a:rPr lang="ru-RU" dirty="0" smtClean="0">
                <a:latin typeface="Arial Narrow" panose="020B0606020202030204" pitchFamily="34" charset="0"/>
              </a:rPr>
              <a:t> </a:t>
            </a:r>
            <a:r>
              <a:rPr lang="ru-RU" sz="1400" dirty="0" smtClean="0">
                <a:latin typeface="Arial Narrow" panose="020B0606020202030204" pitchFamily="34" charset="0"/>
              </a:rPr>
              <a:t>(миалгия, ведущая к снижению мобильности): </a:t>
            </a:r>
            <a:endParaRPr lang="ru-RU" sz="1400" dirty="0">
              <a:latin typeface="Arial Narrow" panose="020B0606020202030204" pitchFamily="34" charset="0"/>
            </a:endParaRPr>
          </a:p>
        </p:txBody>
      </p:sp>
      <p:sp>
        <p:nvSpPr>
          <p:cNvPr id="54" name="TextBox 53"/>
          <p:cNvSpPr txBox="1"/>
          <p:nvPr/>
        </p:nvSpPr>
        <p:spPr>
          <a:xfrm>
            <a:off x="4597304" y="6029412"/>
            <a:ext cx="4367288" cy="800219"/>
          </a:xfrm>
          <a:prstGeom prst="rect">
            <a:avLst/>
          </a:prstGeom>
          <a:solidFill>
            <a:schemeClr val="bg1"/>
          </a:solidFill>
          <a:ln>
            <a:solidFill>
              <a:schemeClr val="tx1"/>
            </a:solidFill>
          </a:ln>
        </p:spPr>
        <p:txBody>
          <a:bodyPr wrap="square" rtlCol="0">
            <a:spAutoFit/>
          </a:bodyPr>
          <a:lstStyle/>
          <a:p>
            <a:pPr algn="ctr"/>
            <a:r>
              <a:rPr lang="ru-RU" dirty="0" smtClean="0">
                <a:latin typeface="Arial Narrow" panose="020B0606020202030204" pitchFamily="34" charset="0"/>
              </a:rPr>
              <a:t>Возможной инвалидностью в связи с ССЗ </a:t>
            </a:r>
          </a:p>
          <a:p>
            <a:pPr algn="ctr"/>
            <a:r>
              <a:rPr lang="ru-RU" sz="1400" dirty="0" smtClean="0">
                <a:latin typeface="Arial Narrow" panose="020B0606020202030204" pitchFamily="34" charset="0"/>
              </a:rPr>
              <a:t>(утрата речи и глотания вследствие инсульта, СН вследствие ИМ и связанные с ней частые госпитализации)</a:t>
            </a:r>
            <a:endParaRPr lang="ru-RU" sz="1400" dirty="0">
              <a:latin typeface="Arial Narrow" panose="020B0606020202030204" pitchFamily="34" charset="0"/>
            </a:endParaRPr>
          </a:p>
        </p:txBody>
      </p:sp>
      <p:cxnSp>
        <p:nvCxnSpPr>
          <p:cNvPr id="55" name="Прямая со стрелкой 54"/>
          <p:cNvCxnSpPr/>
          <p:nvPr/>
        </p:nvCxnSpPr>
        <p:spPr>
          <a:xfrm flipH="1">
            <a:off x="3837801" y="5833872"/>
            <a:ext cx="3048" cy="2240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6605385" y="5833872"/>
            <a:ext cx="0" cy="266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10363570" y="5047488"/>
            <a:ext cx="14870" cy="1052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flipV="1">
            <a:off x="1492687" y="1812922"/>
            <a:ext cx="0" cy="42872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a:stCxn id="54" idx="3"/>
          </p:cNvCxnSpPr>
          <p:nvPr/>
        </p:nvCxnSpPr>
        <p:spPr>
          <a:xfrm flipV="1">
            <a:off x="8964592" y="6428232"/>
            <a:ext cx="590888" cy="12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289289" y="6477597"/>
            <a:ext cx="2902712" cy="430887"/>
          </a:xfrm>
          <a:prstGeom prst="rect">
            <a:avLst/>
          </a:prstGeom>
          <a:noFill/>
        </p:spPr>
        <p:txBody>
          <a:bodyPr wrap="square" rtlCol="0">
            <a:spAutoFit/>
          </a:bodyPr>
          <a:lstStyle/>
          <a:p>
            <a:pPr algn="ctr"/>
            <a:r>
              <a:rPr lang="en-US" sz="1100" dirty="0" smtClean="0">
                <a:latin typeface="Arial Narrow" panose="020B0606020202030204" pitchFamily="34" charset="0"/>
              </a:rPr>
              <a:t>Hawley CE et al Drugs Aging.</a:t>
            </a:r>
            <a:r>
              <a:rPr lang="en-US" sz="1100" dirty="0">
                <a:latin typeface="Arial Narrow" panose="020B0606020202030204" pitchFamily="34" charset="0"/>
              </a:rPr>
              <a:t> </a:t>
            </a:r>
            <a:r>
              <a:rPr lang="en-US" sz="1100" dirty="0" smtClean="0">
                <a:latin typeface="Arial Narrow" panose="020B0606020202030204" pitchFamily="34" charset="0"/>
              </a:rPr>
              <a:t>2019 May 3. </a:t>
            </a:r>
            <a:r>
              <a:rPr lang="en-US" sz="1100" dirty="0" err="1" smtClean="0">
                <a:latin typeface="Arial Narrow" panose="020B0606020202030204" pitchFamily="34" charset="0"/>
              </a:rPr>
              <a:t>doi</a:t>
            </a:r>
            <a:r>
              <a:rPr lang="en-US" sz="1100" dirty="0" smtClean="0">
                <a:latin typeface="Arial Narrow" panose="020B0606020202030204" pitchFamily="34" charset="0"/>
              </a:rPr>
              <a:t>: 10.1007/s40266-019-00673-w</a:t>
            </a:r>
            <a:endParaRPr lang="ru-RU" sz="1100" dirty="0">
              <a:latin typeface="Arial Narrow" panose="020B0606020202030204" pitchFamily="34" charset="0"/>
            </a:endParaRPr>
          </a:p>
        </p:txBody>
      </p:sp>
      <p:pic>
        <p:nvPicPr>
          <p:cNvPr id="69" name="Рисунок 68"/>
          <p:cNvPicPr>
            <a:picLocks noChangeAspect="1"/>
          </p:cNvPicPr>
          <p:nvPr/>
        </p:nvPicPr>
        <p:blipFill rotWithShape="1">
          <a:blip r:embed="rId2"/>
          <a:srcRect l="39570" t="24742" r="45599" b="47766"/>
          <a:stretch/>
        </p:blipFill>
        <p:spPr>
          <a:xfrm>
            <a:off x="1678158" y="90170"/>
            <a:ext cx="589554" cy="560795"/>
          </a:xfrm>
          <a:prstGeom prst="rect">
            <a:avLst/>
          </a:prstGeom>
        </p:spPr>
      </p:pic>
      <p:pic>
        <p:nvPicPr>
          <p:cNvPr id="70" name="Рисунок 69"/>
          <p:cNvPicPr>
            <a:picLocks noChangeAspect="1"/>
          </p:cNvPicPr>
          <p:nvPr/>
        </p:nvPicPr>
        <p:blipFill rotWithShape="1">
          <a:blip r:embed="rId2"/>
          <a:srcRect l="1482" t="47384" r="85855" b="23714"/>
          <a:stretch/>
        </p:blipFill>
        <p:spPr>
          <a:xfrm>
            <a:off x="11785600" y="994772"/>
            <a:ext cx="431869" cy="505903"/>
          </a:xfrm>
          <a:prstGeom prst="rect">
            <a:avLst/>
          </a:prstGeom>
        </p:spPr>
      </p:pic>
      <p:pic>
        <p:nvPicPr>
          <p:cNvPr id="71" name="Рисунок 70"/>
          <p:cNvPicPr>
            <a:picLocks noChangeAspect="1"/>
          </p:cNvPicPr>
          <p:nvPr/>
        </p:nvPicPr>
        <p:blipFill rotWithShape="1">
          <a:blip r:embed="rId2"/>
          <a:srcRect l="39570" t="24742" r="45599" b="47766"/>
          <a:stretch/>
        </p:blipFill>
        <p:spPr>
          <a:xfrm>
            <a:off x="11746964" y="1763821"/>
            <a:ext cx="461362" cy="438856"/>
          </a:xfrm>
          <a:prstGeom prst="rect">
            <a:avLst/>
          </a:prstGeom>
        </p:spPr>
      </p:pic>
      <p:pic>
        <p:nvPicPr>
          <p:cNvPr id="72" name="Рисунок 71"/>
          <p:cNvPicPr>
            <a:picLocks noChangeAspect="1"/>
          </p:cNvPicPr>
          <p:nvPr/>
        </p:nvPicPr>
        <p:blipFill rotWithShape="1">
          <a:blip r:embed="rId2"/>
          <a:srcRect l="1541" t="76183" r="87303" b="4329"/>
          <a:stretch/>
        </p:blipFill>
        <p:spPr>
          <a:xfrm>
            <a:off x="283555" y="1411195"/>
            <a:ext cx="327801" cy="293932"/>
          </a:xfrm>
          <a:prstGeom prst="rect">
            <a:avLst/>
          </a:prstGeom>
        </p:spPr>
      </p:pic>
      <p:pic>
        <p:nvPicPr>
          <p:cNvPr id="73" name="Рисунок 72"/>
          <p:cNvPicPr>
            <a:picLocks noChangeAspect="1"/>
          </p:cNvPicPr>
          <p:nvPr/>
        </p:nvPicPr>
        <p:blipFill rotWithShape="1">
          <a:blip r:embed="rId2"/>
          <a:srcRect l="1541" t="76183" r="87303" b="4329"/>
          <a:stretch/>
        </p:blipFill>
        <p:spPr>
          <a:xfrm>
            <a:off x="6501850" y="2567326"/>
            <a:ext cx="364044" cy="326430"/>
          </a:xfrm>
          <a:prstGeom prst="rect">
            <a:avLst/>
          </a:prstGeom>
        </p:spPr>
      </p:pic>
      <p:pic>
        <p:nvPicPr>
          <p:cNvPr id="74" name="Рисунок 73"/>
          <p:cNvPicPr>
            <a:picLocks noChangeAspect="1"/>
          </p:cNvPicPr>
          <p:nvPr/>
        </p:nvPicPr>
        <p:blipFill rotWithShape="1">
          <a:blip r:embed="rId2"/>
          <a:srcRect l="1482" t="24742" r="88811" b="49188"/>
          <a:stretch/>
        </p:blipFill>
        <p:spPr>
          <a:xfrm>
            <a:off x="6501850" y="2916146"/>
            <a:ext cx="321849" cy="443585"/>
          </a:xfrm>
          <a:prstGeom prst="rect">
            <a:avLst/>
          </a:prstGeom>
        </p:spPr>
      </p:pic>
      <p:pic>
        <p:nvPicPr>
          <p:cNvPr id="75" name="Рисунок 74"/>
          <p:cNvPicPr>
            <a:picLocks noChangeAspect="1"/>
          </p:cNvPicPr>
          <p:nvPr/>
        </p:nvPicPr>
        <p:blipFill rotWithShape="1">
          <a:blip r:embed="rId2"/>
          <a:srcRect l="39570" t="49767" r="46745" b="25208"/>
          <a:stretch/>
        </p:blipFill>
        <p:spPr>
          <a:xfrm>
            <a:off x="7925190" y="3815324"/>
            <a:ext cx="387041" cy="363171"/>
          </a:xfrm>
          <a:prstGeom prst="rect">
            <a:avLst/>
          </a:prstGeom>
        </p:spPr>
      </p:pic>
      <p:pic>
        <p:nvPicPr>
          <p:cNvPr id="76" name="Рисунок 75"/>
          <p:cNvPicPr>
            <a:picLocks noChangeAspect="1"/>
          </p:cNvPicPr>
          <p:nvPr/>
        </p:nvPicPr>
        <p:blipFill rotWithShape="1">
          <a:blip r:embed="rId2"/>
          <a:srcRect l="39570" t="49767" r="46745" b="25208"/>
          <a:stretch/>
        </p:blipFill>
        <p:spPr>
          <a:xfrm>
            <a:off x="2033062" y="5508288"/>
            <a:ext cx="385979" cy="362174"/>
          </a:xfrm>
          <a:prstGeom prst="rect">
            <a:avLst/>
          </a:prstGeom>
        </p:spPr>
      </p:pic>
    </p:spTree>
    <p:extLst>
      <p:ext uri="{BB962C8B-B14F-4D97-AF65-F5344CB8AC3E}">
        <p14:creationId xmlns:p14="http://schemas.microsoft.com/office/powerpoint/2010/main" val="4036795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2" y="404664"/>
            <a:ext cx="8860908" cy="994172"/>
          </a:xfrm>
        </p:spPr>
        <p:txBody>
          <a:bodyPr>
            <a:noAutofit/>
          </a:bodyPr>
          <a:lstStyle/>
          <a:p>
            <a:pPr algn="ctr"/>
            <a:r>
              <a:rPr lang="ru-RU" sz="3200" b="1" dirty="0">
                <a:solidFill>
                  <a:srgbClr val="0070C0"/>
                </a:solidFill>
                <a:latin typeface="Arial Narrow" panose="020B0606020202030204" pitchFamily="34" charset="0"/>
              </a:rPr>
              <a:t>Калькуляторы прогноза смерти для пациентов пожилого возраста</a:t>
            </a:r>
            <a:br>
              <a:rPr lang="ru-RU" sz="3200" b="1" dirty="0">
                <a:solidFill>
                  <a:srgbClr val="0070C0"/>
                </a:solidFill>
                <a:latin typeface="Arial Narrow" panose="020B0606020202030204" pitchFamily="34" charset="0"/>
              </a:rPr>
            </a:br>
            <a:endParaRPr lang="ru-RU" sz="1800" dirty="0">
              <a:latin typeface="Arial Narrow" panose="020B0606020202030204" pitchFamily="34" charset="0"/>
            </a:endParaRPr>
          </a:p>
        </p:txBody>
      </p:sp>
      <p:sp>
        <p:nvSpPr>
          <p:cNvPr id="3" name="Объект 2"/>
          <p:cNvSpPr>
            <a:spLocks noGrp="1"/>
          </p:cNvSpPr>
          <p:nvPr>
            <p:ph idx="1"/>
          </p:nvPr>
        </p:nvSpPr>
        <p:spPr>
          <a:xfrm>
            <a:off x="1703513" y="2636912"/>
            <a:ext cx="9363075" cy="3263504"/>
          </a:xfrm>
        </p:spPr>
        <p:txBody>
          <a:bodyPr>
            <a:noAutofit/>
          </a:bodyPr>
          <a:lstStyle/>
          <a:p>
            <a:r>
              <a:rPr lang="ru-RU" sz="2000" dirty="0">
                <a:latin typeface="Arial Narrow" panose="020B0606020202030204" pitchFamily="34" charset="0"/>
              </a:rPr>
              <a:t>Для проживающих дома – 10 шкал</a:t>
            </a:r>
          </a:p>
          <a:p>
            <a:pPr lvl="1"/>
            <a:r>
              <a:rPr lang="ru-RU" sz="1600" dirty="0">
                <a:latin typeface="Arial Narrow" panose="020B0606020202030204" pitchFamily="34" charset="0"/>
              </a:rPr>
              <a:t>Риск смерти в течение 15 </a:t>
            </a:r>
            <a:r>
              <a:rPr lang="ru-RU" sz="1600" dirty="0" err="1">
                <a:latin typeface="Arial Narrow" panose="020B0606020202030204" pitchFamily="34" charset="0"/>
              </a:rPr>
              <a:t>мес</a:t>
            </a:r>
            <a:r>
              <a:rPr lang="ru-RU" sz="1600" dirty="0">
                <a:latin typeface="Arial Narrow" panose="020B0606020202030204" pitchFamily="34" charset="0"/>
              </a:rPr>
              <a:t>, 1, 2, 3 , 4, 5, 10 и 14 лет </a:t>
            </a:r>
          </a:p>
          <a:p>
            <a:pPr lvl="1"/>
            <a:r>
              <a:rPr lang="ru-RU" sz="1600" dirty="0">
                <a:latin typeface="Arial Narrow" panose="020B0606020202030204" pitchFamily="34" charset="0"/>
              </a:rPr>
              <a:t>Средняя ожидаемая продолжительность жизни</a:t>
            </a:r>
          </a:p>
          <a:p>
            <a:r>
              <a:rPr lang="ru-RU" sz="2000" dirty="0">
                <a:latin typeface="Arial Narrow" panose="020B0606020202030204" pitchFamily="34" charset="0"/>
              </a:rPr>
              <a:t>Для проживающих в домах престарелых – 4 шкалы</a:t>
            </a:r>
          </a:p>
          <a:p>
            <a:pPr lvl="1"/>
            <a:r>
              <a:rPr lang="ru-RU" sz="1600" dirty="0">
                <a:latin typeface="Arial Narrow" panose="020B0606020202030204" pitchFamily="34" charset="0"/>
              </a:rPr>
              <a:t>Риск смерти в течение 6 </a:t>
            </a:r>
            <a:r>
              <a:rPr lang="ru-RU" sz="1600" dirty="0" err="1">
                <a:latin typeface="Arial Narrow" panose="020B0606020202030204" pitchFamily="34" charset="0"/>
              </a:rPr>
              <a:t>мес</a:t>
            </a:r>
            <a:r>
              <a:rPr lang="ru-RU" sz="1600" dirty="0">
                <a:latin typeface="Arial Narrow" panose="020B0606020202030204" pitchFamily="34" charset="0"/>
              </a:rPr>
              <a:t> для пациентов без и с тяжелой деменцией</a:t>
            </a:r>
          </a:p>
          <a:p>
            <a:pPr lvl="1"/>
            <a:r>
              <a:rPr lang="ru-RU" sz="1600" dirty="0">
                <a:latin typeface="Arial Narrow" panose="020B0606020202030204" pitchFamily="34" charset="0"/>
              </a:rPr>
              <a:t>Риск смерти в  течение 1 года для вновь поступивших или длительно находящихся пациентов</a:t>
            </a:r>
          </a:p>
          <a:p>
            <a:r>
              <a:rPr lang="ru-RU" sz="2000" dirty="0">
                <a:latin typeface="Arial Narrow" panose="020B0606020202030204" pitchFamily="34" charset="0"/>
              </a:rPr>
              <a:t>Госпитализированные пациенты – 8 шкал</a:t>
            </a:r>
          </a:p>
          <a:p>
            <a:pPr lvl="1"/>
            <a:r>
              <a:rPr lang="ru-RU" sz="1600" dirty="0">
                <a:latin typeface="Arial Narrow" panose="020B0606020202030204" pitchFamily="34" charset="0"/>
              </a:rPr>
              <a:t>Риск смерти в течение 1 года после выписки</a:t>
            </a:r>
          </a:p>
          <a:p>
            <a:pPr lvl="1"/>
            <a:r>
              <a:rPr lang="ru-RU" sz="1600" dirty="0">
                <a:latin typeface="Arial Narrow" panose="020B0606020202030204" pitchFamily="34" charset="0"/>
              </a:rPr>
              <a:t>Риск смерти в течение 1 года при поступлении</a:t>
            </a:r>
          </a:p>
          <a:p>
            <a:pPr lvl="1"/>
            <a:r>
              <a:rPr lang="ru-RU" sz="1600" dirty="0">
                <a:latin typeface="Arial Narrow" panose="020B0606020202030204" pitchFamily="34" charset="0"/>
              </a:rPr>
              <a:t>Риск смерти в течение 2 лет</a:t>
            </a:r>
          </a:p>
          <a:p>
            <a:r>
              <a:rPr lang="ru-RU" sz="2000" dirty="0">
                <a:latin typeface="Arial Narrow" panose="020B0606020202030204" pitchFamily="34" charset="0"/>
              </a:rPr>
              <a:t>Амбулаторные пациенты с далеко зашедшим раком – 1 шкала</a:t>
            </a:r>
          </a:p>
          <a:p>
            <a:pPr lvl="1"/>
            <a:r>
              <a:rPr lang="ru-RU" sz="1600" dirty="0">
                <a:latin typeface="Arial Narrow" panose="020B0606020202030204" pitchFamily="34" charset="0"/>
              </a:rPr>
              <a:t>Шкала оказания паллиативной помощи</a:t>
            </a:r>
          </a:p>
        </p:txBody>
      </p:sp>
      <p:sp>
        <p:nvSpPr>
          <p:cNvPr id="4" name="TextBox 3"/>
          <p:cNvSpPr txBox="1"/>
          <p:nvPr/>
        </p:nvSpPr>
        <p:spPr>
          <a:xfrm>
            <a:off x="208087" y="1508470"/>
            <a:ext cx="11851758" cy="707886"/>
          </a:xfrm>
          <a:prstGeom prst="rect">
            <a:avLst/>
          </a:prstGeom>
          <a:noFill/>
          <a:ln w="38100">
            <a:solidFill>
              <a:srgbClr val="FF0000"/>
            </a:solidFill>
          </a:ln>
        </p:spPr>
        <p:txBody>
          <a:bodyPr wrap="square" rtlCol="0">
            <a:spAutoFit/>
          </a:bodyPr>
          <a:lstStyle/>
          <a:p>
            <a:pPr algn="ctr"/>
            <a:r>
              <a:rPr lang="ru-RU" sz="2000" dirty="0">
                <a:latin typeface="Arial Narrow" panose="020B0606020202030204" pitchFamily="34" charset="0"/>
              </a:rPr>
              <a:t>Учитывается пол, возраст, анамнез курения, употребления алкоголя, рака, ИМТ, СН, СД, базовая и инструментальная функциональная активность, когнитивный статус, самооценка пациента состояния своего здоровья, мнение врача</a:t>
            </a:r>
            <a:endParaRPr lang="ru-RU" sz="2000" dirty="0"/>
          </a:p>
        </p:txBody>
      </p:sp>
    </p:spTree>
    <p:extLst>
      <p:ext uri="{BB962C8B-B14F-4D97-AF65-F5344CB8AC3E}">
        <p14:creationId xmlns:p14="http://schemas.microsoft.com/office/powerpoint/2010/main" val="4046771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nvPr>
        </p:nvGraphicFramePr>
        <p:xfrm>
          <a:off x="432619" y="949873"/>
          <a:ext cx="11149781" cy="5532120"/>
        </p:xfrm>
        <a:graphic>
          <a:graphicData uri="http://schemas.openxmlformats.org/drawingml/2006/table">
            <a:tbl>
              <a:tblPr firstRow="1" bandRow="1">
                <a:tableStyleId>{5C22544A-7EE6-4342-B048-85BDC9FD1C3A}</a:tableStyleId>
              </a:tblPr>
              <a:tblGrid>
                <a:gridCol w="1372998">
                  <a:extLst>
                    <a:ext uri="{9D8B030D-6E8A-4147-A177-3AD203B41FA5}">
                      <a16:colId xmlns:a16="http://schemas.microsoft.com/office/drawing/2014/main" val="1447515004"/>
                    </a:ext>
                  </a:extLst>
                </a:gridCol>
                <a:gridCol w="9776783">
                  <a:extLst>
                    <a:ext uri="{9D8B030D-6E8A-4147-A177-3AD203B41FA5}">
                      <a16:colId xmlns:a16="http://schemas.microsoft.com/office/drawing/2014/main" val="2242798230"/>
                    </a:ext>
                  </a:extLst>
                </a:gridCol>
              </a:tblGrid>
              <a:tr h="525780">
                <a:tc>
                  <a:txBody>
                    <a:bodyPr/>
                    <a:lstStyle/>
                    <a:p>
                      <a:r>
                        <a:rPr lang="ru-RU" sz="2000" b="0" dirty="0" smtClean="0">
                          <a:latin typeface="Arial Narrow" panose="020B0606020202030204" pitchFamily="34" charset="0"/>
                        </a:rPr>
                        <a:t>ОПЖ</a:t>
                      </a:r>
                      <a:endParaRPr lang="ru-RU" sz="2000" b="0" dirty="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Клиническое решение</a:t>
                      </a:r>
                    </a:p>
                    <a:p>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2053134499"/>
                  </a:ext>
                </a:extLst>
              </a:tr>
              <a:tr h="297180">
                <a:tc gridSpan="2">
                  <a:txBody>
                    <a:bodyPr/>
                    <a:lstStyle/>
                    <a:p>
                      <a:pPr algn="ctr"/>
                      <a:r>
                        <a:rPr lang="ru-RU" sz="2000" b="0" dirty="0" smtClean="0">
                          <a:latin typeface="Arial Narrow" panose="020B0606020202030204" pitchFamily="34" charset="0"/>
                        </a:rPr>
                        <a:t>Краткосрочный прогноз (менее</a:t>
                      </a:r>
                      <a:r>
                        <a:rPr lang="ru-RU" sz="2000" b="0" baseline="0" dirty="0" smtClean="0">
                          <a:latin typeface="Arial Narrow" panose="020B0606020202030204" pitchFamily="34" charset="0"/>
                        </a:rPr>
                        <a:t> 2 лет)</a:t>
                      </a:r>
                      <a:endParaRPr lang="ru-RU" sz="2000" b="0" dirty="0">
                        <a:latin typeface="Arial Narrow" panose="020B0606020202030204" pitchFamily="34" charset="0"/>
                      </a:endParaRPr>
                    </a:p>
                  </a:txBody>
                  <a:tcPr marL="68580" marR="68580" marT="34290" marB="34290"/>
                </a:tc>
                <a:tc hMerge="1">
                  <a:txBody>
                    <a:bodyPr/>
                    <a:lstStyle/>
                    <a:p>
                      <a:endParaRPr lang="ru-RU"/>
                    </a:p>
                  </a:txBody>
                  <a:tcPr/>
                </a:tc>
                <a:extLst>
                  <a:ext uri="{0D108BD9-81ED-4DB2-BD59-A6C34878D82A}">
                    <a16:rowId xmlns:a16="http://schemas.microsoft.com/office/drawing/2014/main" val="3499875672"/>
                  </a:ext>
                </a:extLst>
              </a:tr>
              <a:tr h="297180">
                <a:tc>
                  <a:txBody>
                    <a:bodyPr/>
                    <a:lstStyle/>
                    <a:p>
                      <a:r>
                        <a:rPr lang="en-US" sz="2000" b="0" dirty="0" smtClean="0">
                          <a:latin typeface="Arial Narrow" panose="020B0606020202030204" pitchFamily="34" charset="0"/>
                        </a:rPr>
                        <a:t>&lt;</a:t>
                      </a:r>
                      <a:r>
                        <a:rPr lang="en-US" sz="2000" b="0" baseline="0" dirty="0" smtClean="0">
                          <a:latin typeface="Arial Narrow" panose="020B0606020202030204" pitchFamily="34" charset="0"/>
                        </a:rPr>
                        <a:t> 6 </a:t>
                      </a:r>
                      <a:r>
                        <a:rPr lang="ru-RU" sz="2000" b="0" baseline="0" dirty="0" err="1" smtClean="0">
                          <a:latin typeface="Arial Narrow" panose="020B0606020202030204" pitchFamily="34" charset="0"/>
                        </a:rPr>
                        <a:t>мес</a:t>
                      </a:r>
                      <a:endParaRPr lang="ru-RU" sz="2000" b="0" dirty="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Рассмотреть отмену </a:t>
                      </a:r>
                      <a:r>
                        <a:rPr lang="ru-RU" sz="2000" b="0" dirty="0" err="1" smtClean="0">
                          <a:latin typeface="Arial Narrow" panose="020B0606020202030204" pitchFamily="34" charset="0"/>
                        </a:rPr>
                        <a:t>статина</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1572602373"/>
                  </a:ext>
                </a:extLst>
              </a:tr>
              <a:tr h="297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Arial Narrow" panose="020B0606020202030204" pitchFamily="34" charset="0"/>
                        </a:rPr>
                        <a:t>&lt;</a:t>
                      </a:r>
                      <a:r>
                        <a:rPr lang="en-US" sz="2000" b="0" baseline="0" dirty="0" smtClean="0">
                          <a:latin typeface="Arial Narrow" panose="020B0606020202030204" pitchFamily="34" charset="0"/>
                        </a:rPr>
                        <a:t> 6 </a:t>
                      </a:r>
                      <a:r>
                        <a:rPr lang="ru-RU" sz="2000" b="0" baseline="0" dirty="0" err="1" smtClean="0">
                          <a:latin typeface="Arial Narrow" panose="020B0606020202030204" pitchFamily="34" charset="0"/>
                        </a:rPr>
                        <a:t>мес</a:t>
                      </a:r>
                      <a:endParaRPr lang="ru-RU" sz="2000" b="0" dirty="0" smtClean="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Рассмотреть помещение в хоспис</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347338125"/>
                  </a:ext>
                </a:extLst>
              </a:tr>
              <a:tr h="297180">
                <a:tc>
                  <a:txBody>
                    <a:bodyPr/>
                    <a:lstStyle/>
                    <a:p>
                      <a:r>
                        <a:rPr lang="ru-RU" sz="2000" b="0" dirty="0" smtClean="0">
                          <a:latin typeface="Arial Narrow" panose="020B0606020202030204" pitchFamily="34" charset="0"/>
                        </a:rPr>
                        <a:t>1-2 года</a:t>
                      </a:r>
                      <a:endParaRPr lang="ru-RU" sz="2000" b="0" dirty="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Рассмотреть нехирургическое</a:t>
                      </a:r>
                      <a:r>
                        <a:rPr lang="ru-RU" sz="2000" b="0" baseline="0" dirty="0" smtClean="0">
                          <a:latin typeface="Arial Narrow" panose="020B0606020202030204" pitchFamily="34" charset="0"/>
                        </a:rPr>
                        <a:t> лечение аневризмы брюшного отдела аорты</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4034833416"/>
                  </a:ext>
                </a:extLst>
              </a:tr>
              <a:tr h="297180">
                <a:tc gridSpan="2">
                  <a:txBody>
                    <a:bodyPr/>
                    <a:lstStyle/>
                    <a:p>
                      <a:pPr algn="ctr"/>
                      <a:r>
                        <a:rPr lang="ru-RU" sz="2000" b="0" dirty="0" smtClean="0">
                          <a:latin typeface="Arial Narrow" panose="020B0606020202030204" pitchFamily="34" charset="0"/>
                        </a:rPr>
                        <a:t>Среднесрочный</a:t>
                      </a:r>
                      <a:r>
                        <a:rPr lang="ru-RU" sz="2000" b="0" baseline="0" dirty="0" smtClean="0">
                          <a:latin typeface="Arial Narrow" panose="020B0606020202030204" pitchFamily="34" charset="0"/>
                        </a:rPr>
                        <a:t> прогноз (2-3 года)</a:t>
                      </a:r>
                      <a:endParaRPr lang="ru-RU" sz="2000" b="0" dirty="0">
                        <a:latin typeface="Arial Narrow" panose="020B0606020202030204" pitchFamily="34" charset="0"/>
                      </a:endParaRPr>
                    </a:p>
                  </a:txBody>
                  <a:tcPr marL="68580" marR="68580" marT="34290" marB="34290"/>
                </a:tc>
                <a:tc hMerge="1">
                  <a:txBody>
                    <a:bodyPr/>
                    <a:lstStyle/>
                    <a:p>
                      <a:endParaRPr lang="ru-RU"/>
                    </a:p>
                  </a:txBody>
                  <a:tcPr/>
                </a:tc>
                <a:extLst>
                  <a:ext uri="{0D108BD9-81ED-4DB2-BD59-A6C34878D82A}">
                    <a16:rowId xmlns:a16="http://schemas.microsoft.com/office/drawing/2014/main" val="2261382659"/>
                  </a:ext>
                </a:extLst>
              </a:tr>
              <a:tr h="297180">
                <a:tc>
                  <a:txBody>
                    <a:bodyPr/>
                    <a:lstStyle/>
                    <a:p>
                      <a:r>
                        <a:rPr lang="ru-RU" sz="2000" b="0" dirty="0" smtClean="0">
                          <a:latin typeface="Arial Narrow" panose="020B0606020202030204" pitchFamily="34" charset="0"/>
                        </a:rPr>
                        <a:t>2-3 года</a:t>
                      </a:r>
                      <a:endParaRPr lang="ru-RU" sz="2000" b="0" dirty="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Маловероятно снижение риска </a:t>
                      </a:r>
                      <a:r>
                        <a:rPr lang="ru-RU" sz="2000" b="0" dirty="0" err="1" smtClean="0">
                          <a:latin typeface="Arial Narrow" panose="020B0606020202030204" pitchFamily="34" charset="0"/>
                        </a:rPr>
                        <a:t>макрососудистых</a:t>
                      </a:r>
                      <a:r>
                        <a:rPr lang="ru-RU" sz="2000" b="0" dirty="0" smtClean="0">
                          <a:latin typeface="Arial Narrow" panose="020B0606020202030204" pitchFamily="34" charset="0"/>
                        </a:rPr>
                        <a:t> осложнений при контроле</a:t>
                      </a:r>
                      <a:r>
                        <a:rPr lang="ru-RU" sz="2000" b="0" baseline="0" dirty="0" smtClean="0">
                          <a:latin typeface="Arial Narrow" panose="020B0606020202030204" pitchFamily="34" charset="0"/>
                        </a:rPr>
                        <a:t> АД/</a:t>
                      </a:r>
                      <a:r>
                        <a:rPr lang="ru-RU" sz="2000" b="0" dirty="0" smtClean="0">
                          <a:latin typeface="Arial Narrow" panose="020B0606020202030204" pitchFamily="34" charset="0"/>
                        </a:rPr>
                        <a:t> липидов при</a:t>
                      </a:r>
                      <a:r>
                        <a:rPr lang="ru-RU" sz="2000" b="0" baseline="0" dirty="0" smtClean="0">
                          <a:latin typeface="Arial Narrow" panose="020B0606020202030204" pitchFamily="34" charset="0"/>
                        </a:rPr>
                        <a:t> СД</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598287537"/>
                  </a:ext>
                </a:extLst>
              </a:tr>
              <a:tr h="297180">
                <a:tc>
                  <a:txBody>
                    <a:bodyPr/>
                    <a:lstStyle/>
                    <a:p>
                      <a:r>
                        <a:rPr lang="ru-RU" sz="2000" b="0" dirty="0" smtClean="0">
                          <a:latin typeface="Arial Narrow" panose="020B0606020202030204" pitchFamily="34" charset="0"/>
                        </a:rPr>
                        <a:t>2-3 года</a:t>
                      </a:r>
                      <a:endParaRPr lang="ru-RU" sz="2000" b="0" dirty="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Маловероятно улучшение сердечно-сосудистого </a:t>
                      </a:r>
                      <a:r>
                        <a:rPr lang="ru-RU" sz="2000" b="0" dirty="0" err="1" smtClean="0">
                          <a:latin typeface="Arial Narrow" panose="020B0606020202030204" pitchFamily="34" charset="0"/>
                        </a:rPr>
                        <a:t>прогнроза</a:t>
                      </a:r>
                      <a:r>
                        <a:rPr lang="ru-RU" sz="2000" b="0" dirty="0" smtClean="0">
                          <a:latin typeface="Arial Narrow" panose="020B0606020202030204" pitchFamily="34" charset="0"/>
                        </a:rPr>
                        <a:t> при контроль АД </a:t>
                      </a:r>
                      <a:r>
                        <a:rPr lang="en-US" sz="2000" b="0" dirty="0" smtClean="0">
                          <a:latin typeface="Arial Narrow" panose="020B0606020202030204" pitchFamily="34" charset="0"/>
                        </a:rPr>
                        <a:t>&lt;</a:t>
                      </a:r>
                      <a:r>
                        <a:rPr lang="ru-RU" sz="2000" b="0" dirty="0" smtClean="0">
                          <a:latin typeface="Arial Narrow" panose="020B0606020202030204" pitchFamily="34" charset="0"/>
                        </a:rPr>
                        <a:t>140/90 мм</a:t>
                      </a:r>
                      <a:r>
                        <a:rPr lang="ru-RU" sz="2000" b="0" baseline="0" dirty="0" smtClean="0">
                          <a:latin typeface="Arial Narrow" panose="020B0606020202030204" pitchFamily="34" charset="0"/>
                        </a:rPr>
                        <a:t> рт.ст.</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2176882428"/>
                  </a:ext>
                </a:extLst>
              </a:tr>
              <a:tr h="297180">
                <a:tc gridSpan="2">
                  <a:txBody>
                    <a:bodyPr/>
                    <a:lstStyle/>
                    <a:p>
                      <a:pPr algn="ctr"/>
                      <a:r>
                        <a:rPr lang="ru-RU" sz="2000" b="0" dirty="0" smtClean="0">
                          <a:latin typeface="Arial Narrow" panose="020B0606020202030204" pitchFamily="34" charset="0"/>
                        </a:rPr>
                        <a:t>Долгосрочный прогноз (более 3 лет)</a:t>
                      </a:r>
                      <a:endParaRPr lang="ru-RU" sz="2000" b="0" dirty="0">
                        <a:latin typeface="Arial Narrow" panose="020B0606020202030204" pitchFamily="34" charset="0"/>
                      </a:endParaRPr>
                    </a:p>
                  </a:txBody>
                  <a:tcPr marL="68580" marR="68580" marT="34290" marB="34290"/>
                </a:tc>
                <a:tc hMerge="1">
                  <a:txBody>
                    <a:bodyPr/>
                    <a:lstStyle/>
                    <a:p>
                      <a:endParaRPr lang="ru-RU"/>
                    </a:p>
                  </a:txBody>
                  <a:tcPr/>
                </a:tc>
                <a:extLst>
                  <a:ext uri="{0D108BD9-81ED-4DB2-BD59-A6C34878D82A}">
                    <a16:rowId xmlns:a16="http://schemas.microsoft.com/office/drawing/2014/main" val="4266296295"/>
                  </a:ext>
                </a:extLst>
              </a:tr>
              <a:tr h="297180">
                <a:tc>
                  <a:txBody>
                    <a:bodyPr/>
                    <a:lstStyle/>
                    <a:p>
                      <a:r>
                        <a:rPr lang="en-US" sz="2000" b="0" dirty="0" smtClean="0">
                          <a:latin typeface="Arial Narrow" panose="020B0606020202030204" pitchFamily="34" charset="0"/>
                        </a:rPr>
                        <a:t>&lt;</a:t>
                      </a:r>
                      <a:r>
                        <a:rPr lang="ru-RU" sz="2000" b="0" dirty="0" smtClean="0">
                          <a:latin typeface="Arial Narrow" panose="020B0606020202030204" pitchFamily="34" charset="0"/>
                        </a:rPr>
                        <a:t>7</a:t>
                      </a:r>
                      <a:r>
                        <a:rPr lang="ru-RU" sz="2000" b="0" baseline="0" dirty="0" smtClean="0">
                          <a:latin typeface="Arial Narrow" panose="020B0606020202030204" pitchFamily="34" charset="0"/>
                        </a:rPr>
                        <a:t> лет</a:t>
                      </a:r>
                      <a:endParaRPr lang="ru-RU" sz="2000" b="0" dirty="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Рассмотреть прекращение скрининга</a:t>
                      </a:r>
                      <a:r>
                        <a:rPr lang="ru-RU" sz="2000" b="0" baseline="0" dirty="0" smtClean="0">
                          <a:latin typeface="Arial Narrow" panose="020B0606020202030204" pitchFamily="34" charset="0"/>
                        </a:rPr>
                        <a:t> </a:t>
                      </a:r>
                      <a:r>
                        <a:rPr lang="ru-RU" sz="2000" b="0" baseline="0" dirty="0" err="1" smtClean="0">
                          <a:latin typeface="Arial Narrow" panose="020B0606020202030204" pitchFamily="34" charset="0"/>
                        </a:rPr>
                        <a:t>колоректального</a:t>
                      </a:r>
                      <a:r>
                        <a:rPr lang="ru-RU" sz="2000" b="0" baseline="0" dirty="0" smtClean="0">
                          <a:latin typeface="Arial Narrow" panose="020B0606020202030204" pitchFamily="34" charset="0"/>
                        </a:rPr>
                        <a:t> рака</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653167437"/>
                  </a:ext>
                </a:extLst>
              </a:tr>
              <a:tr h="297180">
                <a:tc>
                  <a:txBody>
                    <a:bodyPr/>
                    <a:lstStyle/>
                    <a:p>
                      <a:r>
                        <a:rPr lang="en-US" sz="2000" b="0" dirty="0" smtClean="0">
                          <a:latin typeface="Arial Narrow" panose="020B0606020202030204" pitchFamily="34" charset="0"/>
                        </a:rPr>
                        <a:t>&lt;</a:t>
                      </a:r>
                      <a:r>
                        <a:rPr lang="ru-RU" sz="2000" b="0" dirty="0" smtClean="0">
                          <a:latin typeface="Arial Narrow" panose="020B0606020202030204" pitchFamily="34" charset="0"/>
                        </a:rPr>
                        <a:t>5</a:t>
                      </a:r>
                      <a:r>
                        <a:rPr lang="ru-RU" sz="2000" b="0" baseline="0" dirty="0" smtClean="0">
                          <a:latin typeface="Arial Narrow" panose="020B0606020202030204" pitchFamily="34" charset="0"/>
                        </a:rPr>
                        <a:t> лет</a:t>
                      </a:r>
                      <a:endParaRPr lang="ru-RU" sz="2000" b="0" dirty="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Рассмотреть прекращение скрининга</a:t>
                      </a:r>
                      <a:r>
                        <a:rPr lang="ru-RU" sz="2000" b="0" baseline="0" dirty="0" smtClean="0">
                          <a:latin typeface="Arial Narrow" panose="020B0606020202030204" pitchFamily="34" charset="0"/>
                        </a:rPr>
                        <a:t> рака груди</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889145214"/>
                  </a:ext>
                </a:extLst>
              </a:tr>
              <a:tr h="297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Arial Narrow" panose="020B0606020202030204" pitchFamily="34" charset="0"/>
                        </a:rPr>
                        <a:t>&lt;</a:t>
                      </a:r>
                      <a:r>
                        <a:rPr lang="ru-RU" sz="2000" b="0" dirty="0" smtClean="0">
                          <a:latin typeface="Arial Narrow" panose="020B0606020202030204" pitchFamily="34" charset="0"/>
                        </a:rPr>
                        <a:t>5</a:t>
                      </a:r>
                      <a:r>
                        <a:rPr lang="ru-RU" sz="2000" b="0" baseline="0" dirty="0" smtClean="0">
                          <a:latin typeface="Arial Narrow" panose="020B0606020202030204" pitchFamily="34" charset="0"/>
                        </a:rPr>
                        <a:t> лет</a:t>
                      </a:r>
                      <a:endParaRPr lang="ru-RU" sz="2000" b="0" dirty="0" smtClean="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Ограниченная</a:t>
                      </a:r>
                      <a:r>
                        <a:rPr lang="ru-RU" sz="2000" b="0" baseline="0" dirty="0" smtClean="0">
                          <a:latin typeface="Arial Narrow" panose="020B0606020202030204" pitchFamily="34" charset="0"/>
                        </a:rPr>
                        <a:t> польза контроля </a:t>
                      </a:r>
                      <a:r>
                        <a:rPr lang="en-US" sz="2000" b="0" baseline="0" dirty="0" smtClean="0">
                          <a:latin typeface="Arial Narrow" panose="020B0606020202030204" pitchFamily="34" charset="0"/>
                        </a:rPr>
                        <a:t>HbA1c &lt;8%</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2117161237"/>
                  </a:ext>
                </a:extLst>
              </a:tr>
              <a:tr h="297180">
                <a:tc>
                  <a:txBody>
                    <a:bodyPr/>
                    <a:lstStyle/>
                    <a:p>
                      <a:r>
                        <a:rPr lang="en-US" sz="2000" b="0" dirty="0" smtClean="0">
                          <a:latin typeface="Arial Narrow" panose="020B0606020202030204" pitchFamily="34" charset="0"/>
                        </a:rPr>
                        <a:t>&lt;</a:t>
                      </a:r>
                      <a:r>
                        <a:rPr lang="ru-RU" sz="2000" b="0" dirty="0" smtClean="0">
                          <a:latin typeface="Arial Narrow" panose="020B0606020202030204" pitchFamily="34" charset="0"/>
                        </a:rPr>
                        <a:t>8 лет</a:t>
                      </a:r>
                      <a:endParaRPr lang="ru-RU" sz="2000" b="0" dirty="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Жесткий контроль гликемии при СД не снижает риск микрососудистых осложнений</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4190037921"/>
                  </a:ext>
                </a:extLst>
              </a:tr>
              <a:tr h="297180">
                <a:tc>
                  <a:txBody>
                    <a:bodyPr/>
                    <a:lstStyle/>
                    <a:p>
                      <a:r>
                        <a:rPr lang="en-US" sz="2000" b="0" dirty="0" smtClean="0">
                          <a:latin typeface="Arial Narrow" panose="020B0606020202030204" pitchFamily="34" charset="0"/>
                        </a:rPr>
                        <a:t>&lt;</a:t>
                      </a:r>
                      <a:r>
                        <a:rPr lang="ru-RU" sz="2000" b="0" dirty="0" smtClean="0">
                          <a:latin typeface="Arial Narrow" panose="020B0606020202030204" pitchFamily="34" charset="0"/>
                        </a:rPr>
                        <a:t>10</a:t>
                      </a:r>
                      <a:r>
                        <a:rPr lang="ru-RU" sz="2000" b="0" baseline="0" dirty="0" smtClean="0">
                          <a:latin typeface="Arial Narrow" panose="020B0606020202030204" pitchFamily="34" charset="0"/>
                        </a:rPr>
                        <a:t> лет</a:t>
                      </a:r>
                      <a:endParaRPr lang="ru-RU" sz="2000" b="0" dirty="0">
                        <a:latin typeface="Arial Narrow" panose="020B0606020202030204" pitchFamily="34" charset="0"/>
                      </a:endParaRPr>
                    </a:p>
                  </a:txBody>
                  <a:tcPr marL="68580" marR="68580" marT="34290" marB="34290"/>
                </a:tc>
                <a:tc>
                  <a:txBody>
                    <a:bodyPr/>
                    <a:lstStyle/>
                    <a:p>
                      <a:r>
                        <a:rPr lang="ru-RU" sz="2000" b="0" dirty="0" smtClean="0">
                          <a:latin typeface="Arial Narrow" panose="020B0606020202030204" pitchFamily="34" charset="0"/>
                        </a:rPr>
                        <a:t>Рассмотреть прекращение скрининга рака простаты</a:t>
                      </a:r>
                      <a:endParaRPr lang="ru-RU" sz="2000" b="0" dirty="0">
                        <a:latin typeface="Arial Narrow" panose="020B0606020202030204" pitchFamily="34" charset="0"/>
                      </a:endParaRPr>
                    </a:p>
                  </a:txBody>
                  <a:tcPr marL="68580" marR="68580" marT="34290" marB="34290"/>
                </a:tc>
                <a:extLst>
                  <a:ext uri="{0D108BD9-81ED-4DB2-BD59-A6C34878D82A}">
                    <a16:rowId xmlns:a16="http://schemas.microsoft.com/office/drawing/2014/main" val="2590371475"/>
                  </a:ext>
                </a:extLst>
              </a:tr>
            </a:tbl>
          </a:graphicData>
        </a:graphic>
      </p:graphicFrame>
      <p:sp>
        <p:nvSpPr>
          <p:cNvPr id="5" name="Заголовок 1"/>
          <p:cNvSpPr>
            <a:spLocks noGrp="1"/>
          </p:cNvSpPr>
          <p:nvPr>
            <p:ph type="title"/>
          </p:nvPr>
        </p:nvSpPr>
        <p:spPr>
          <a:xfrm>
            <a:off x="2244560" y="-13853"/>
            <a:ext cx="8423441" cy="994172"/>
          </a:xfrm>
        </p:spPr>
        <p:txBody>
          <a:bodyPr>
            <a:noAutofit/>
          </a:bodyPr>
          <a:lstStyle/>
          <a:p>
            <a:pPr algn="ctr"/>
            <a:r>
              <a:rPr lang="ru-RU" sz="2800" b="1" dirty="0">
                <a:solidFill>
                  <a:srgbClr val="0070C0"/>
                </a:solidFill>
                <a:latin typeface="Arial Narrow" panose="020B0606020202030204" pitchFamily="34" charset="0"/>
              </a:rPr>
              <a:t>Примеры принятия клинических решений в зависимости от прогноза жизни</a:t>
            </a:r>
            <a:endParaRPr lang="ru-RU" sz="1600" b="1" dirty="0">
              <a:latin typeface="Arial Narrow" panose="020B0606020202030204" pitchFamily="34" charset="0"/>
            </a:endParaRPr>
          </a:p>
        </p:txBody>
      </p:sp>
      <p:sp>
        <p:nvSpPr>
          <p:cNvPr id="2" name="TextBox 1"/>
          <p:cNvSpPr txBox="1"/>
          <p:nvPr/>
        </p:nvSpPr>
        <p:spPr>
          <a:xfrm>
            <a:off x="7464152" y="6604084"/>
            <a:ext cx="3869356" cy="253916"/>
          </a:xfrm>
          <a:prstGeom prst="rect">
            <a:avLst/>
          </a:prstGeom>
          <a:noFill/>
        </p:spPr>
        <p:txBody>
          <a:bodyPr wrap="square" rtlCol="0">
            <a:spAutoFit/>
          </a:bodyPr>
          <a:lstStyle/>
          <a:p>
            <a:r>
              <a:rPr lang="en-US" sz="1050" dirty="0">
                <a:latin typeface="Arial Narrow" panose="020B0606020202030204" pitchFamily="34" charset="0"/>
              </a:rPr>
              <a:t>JAMA. 2012 ; 307(2): 182–192</a:t>
            </a:r>
            <a:endParaRPr lang="ru-RU" sz="1050" dirty="0"/>
          </a:p>
        </p:txBody>
      </p:sp>
    </p:spTree>
    <p:extLst>
      <p:ext uri="{BB962C8B-B14F-4D97-AF65-F5344CB8AC3E}">
        <p14:creationId xmlns:p14="http://schemas.microsoft.com/office/powerpoint/2010/main" val="179847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0070C0"/>
                </a:solidFill>
              </a:rPr>
              <a:t>Сложные вопросы ведения сердечно-сосудистых заболеваний у пациентов старшего возраста</a:t>
            </a:r>
            <a:endParaRPr lang="ru-RU" sz="3200" b="1" dirty="0">
              <a:solidFill>
                <a:srgbClr val="0070C0"/>
              </a:solidFill>
            </a:endParaRPr>
          </a:p>
        </p:txBody>
      </p:sp>
      <p:sp>
        <p:nvSpPr>
          <p:cNvPr id="3" name="Объект 2"/>
          <p:cNvSpPr>
            <a:spLocks noGrp="1"/>
          </p:cNvSpPr>
          <p:nvPr>
            <p:ph idx="1"/>
          </p:nvPr>
        </p:nvSpPr>
        <p:spPr>
          <a:xfrm>
            <a:off x="838200" y="2162509"/>
            <a:ext cx="10515600" cy="4351338"/>
          </a:xfrm>
        </p:spPr>
        <p:txBody>
          <a:bodyPr/>
          <a:lstStyle/>
          <a:p>
            <a:r>
              <a:rPr lang="ru-RU" dirty="0" smtClean="0"/>
              <a:t>Артериальная гипертония: как лечить у сложных гериатрических пациентов?</a:t>
            </a:r>
          </a:p>
          <a:p>
            <a:r>
              <a:rPr lang="ru-RU" dirty="0" err="1" smtClean="0"/>
              <a:t>Липидснижающая</a:t>
            </a:r>
            <a:r>
              <a:rPr lang="ru-RU" dirty="0" smtClean="0"/>
              <a:t> терапия для первичной и вторичной профилактики ССЗ?</a:t>
            </a:r>
          </a:p>
          <a:p>
            <a:r>
              <a:rPr lang="ru-RU" dirty="0" smtClean="0">
                <a:solidFill>
                  <a:srgbClr val="0070C0"/>
                </a:solidFill>
              </a:rPr>
              <a:t>Ацетилсалициловая кислота для первичной профилактики?</a:t>
            </a:r>
          </a:p>
          <a:p>
            <a:r>
              <a:rPr lang="ru-RU" dirty="0" smtClean="0"/>
              <a:t>Лечение сердечной недостаточности?</a:t>
            </a:r>
          </a:p>
        </p:txBody>
      </p:sp>
    </p:spTree>
    <p:extLst>
      <p:ext uri="{BB962C8B-B14F-4D97-AF65-F5344CB8AC3E}">
        <p14:creationId xmlns:p14="http://schemas.microsoft.com/office/powerpoint/2010/main" val="2908979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3"/>
          <a:stretch>
            <a:fillRect/>
          </a:stretch>
        </p:blipFill>
        <p:spPr>
          <a:xfrm>
            <a:off x="768681" y="0"/>
            <a:ext cx="5075326" cy="3340800"/>
          </a:xfrm>
          <a:prstGeom prst="rect">
            <a:avLst/>
          </a:prstGeom>
        </p:spPr>
      </p:pic>
      <p:pic>
        <p:nvPicPr>
          <p:cNvPr id="5" name="Рисунок 4"/>
          <p:cNvPicPr>
            <a:picLocks noChangeAspect="1"/>
          </p:cNvPicPr>
          <p:nvPr/>
        </p:nvPicPr>
        <p:blipFill>
          <a:blip r:embed="rId4"/>
          <a:stretch>
            <a:fillRect/>
          </a:stretch>
        </p:blipFill>
        <p:spPr>
          <a:xfrm>
            <a:off x="799439" y="2293466"/>
            <a:ext cx="4792574" cy="3913949"/>
          </a:xfrm>
          <a:prstGeom prst="rect">
            <a:avLst/>
          </a:prstGeom>
        </p:spPr>
      </p:pic>
      <p:pic>
        <p:nvPicPr>
          <p:cNvPr id="6" name="Рисунок 5"/>
          <p:cNvPicPr>
            <a:picLocks noChangeAspect="1"/>
          </p:cNvPicPr>
          <p:nvPr/>
        </p:nvPicPr>
        <p:blipFill>
          <a:blip r:embed="rId5"/>
          <a:stretch>
            <a:fillRect/>
          </a:stretch>
        </p:blipFill>
        <p:spPr>
          <a:xfrm>
            <a:off x="6096000" y="2293466"/>
            <a:ext cx="4808626" cy="3862063"/>
          </a:xfrm>
          <a:prstGeom prst="rect">
            <a:avLst/>
          </a:prstGeom>
        </p:spPr>
      </p:pic>
      <p:sp>
        <p:nvSpPr>
          <p:cNvPr id="7" name="TextBox 6"/>
          <p:cNvSpPr txBox="1"/>
          <p:nvPr/>
        </p:nvSpPr>
        <p:spPr>
          <a:xfrm>
            <a:off x="7200900" y="6413500"/>
            <a:ext cx="4991100" cy="338554"/>
          </a:xfrm>
          <a:prstGeom prst="rect">
            <a:avLst/>
          </a:prstGeom>
          <a:noFill/>
        </p:spPr>
        <p:txBody>
          <a:bodyPr wrap="square" rtlCol="0">
            <a:spAutoFit/>
          </a:bodyPr>
          <a:lstStyle/>
          <a:p>
            <a:r>
              <a:rPr lang="sv-SE" sz="1600" dirty="0"/>
              <a:t>N Engl J Med. 2018 Oct 18;379(16):1509-1518</a:t>
            </a:r>
            <a:endParaRPr lang="ru-RU" sz="1600" dirty="0"/>
          </a:p>
        </p:txBody>
      </p:sp>
      <p:sp>
        <p:nvSpPr>
          <p:cNvPr id="10" name="TextBox 9"/>
          <p:cNvSpPr txBox="1"/>
          <p:nvPr/>
        </p:nvSpPr>
        <p:spPr>
          <a:xfrm>
            <a:off x="5671746" y="-71730"/>
            <a:ext cx="6417474" cy="2610715"/>
          </a:xfrm>
          <a:prstGeom prst="rect">
            <a:avLst/>
          </a:prstGeom>
          <a:noFill/>
        </p:spPr>
        <p:txBody>
          <a:bodyPr wrap="square" rtlCol="0">
            <a:spAutoFit/>
          </a:bodyPr>
          <a:lstStyle/>
          <a:p>
            <a:r>
              <a:rPr lang="en-US" dirty="0" smtClean="0"/>
              <a:t>N=19,114</a:t>
            </a:r>
          </a:p>
          <a:p>
            <a:r>
              <a:rPr lang="en-US" dirty="0" smtClean="0"/>
              <a:t>70</a:t>
            </a:r>
            <a:r>
              <a:rPr lang="ru-RU" dirty="0" smtClean="0"/>
              <a:t>*</a:t>
            </a:r>
            <a:r>
              <a:rPr lang="en-US" dirty="0" smtClean="0"/>
              <a:t> </a:t>
            </a:r>
            <a:r>
              <a:rPr lang="ru-RU" dirty="0" smtClean="0"/>
              <a:t>лет и старше</a:t>
            </a:r>
            <a:r>
              <a:rPr lang="ru-RU" dirty="0"/>
              <a:t> </a:t>
            </a:r>
            <a:r>
              <a:rPr lang="ru-RU" dirty="0" smtClean="0"/>
              <a:t>без ССЗ, деменции или зависимости от помощи окружающих </a:t>
            </a:r>
          </a:p>
          <a:p>
            <a:r>
              <a:rPr lang="ru-RU" dirty="0" smtClean="0"/>
              <a:t>Аспирин, покрытый оболочкой, </a:t>
            </a:r>
            <a:r>
              <a:rPr lang="en-US" dirty="0" smtClean="0"/>
              <a:t>100</a:t>
            </a:r>
            <a:r>
              <a:rPr lang="ru-RU" dirty="0" smtClean="0"/>
              <a:t> мг или плацебо</a:t>
            </a:r>
          </a:p>
          <a:p>
            <a:r>
              <a:rPr lang="ru-RU" dirty="0" smtClean="0">
                <a:solidFill>
                  <a:srgbClr val="FF0000"/>
                </a:solidFill>
              </a:rPr>
              <a:t>Первичная КТ: смерть, деменция, физическая зависимость от помощи посторонних лиц</a:t>
            </a:r>
          </a:p>
          <a:p>
            <a:r>
              <a:rPr lang="ru-RU" dirty="0" smtClean="0">
                <a:solidFill>
                  <a:srgbClr val="0070C0"/>
                </a:solidFill>
              </a:rPr>
              <a:t>Вторичная КТ: крупное кровотечение или ССЗ (смертельная ИБС, </a:t>
            </a:r>
            <a:r>
              <a:rPr lang="ru-RU" dirty="0" err="1" smtClean="0">
                <a:solidFill>
                  <a:srgbClr val="0070C0"/>
                </a:solidFill>
              </a:rPr>
              <a:t>несмертиельный</a:t>
            </a:r>
            <a:r>
              <a:rPr lang="ru-RU" dirty="0" smtClean="0">
                <a:solidFill>
                  <a:srgbClr val="0070C0"/>
                </a:solidFill>
              </a:rPr>
              <a:t> ИМ, смертельный. или </a:t>
            </a:r>
            <a:r>
              <a:rPr lang="ru-RU" dirty="0" err="1" smtClean="0">
                <a:solidFill>
                  <a:srgbClr val="0070C0"/>
                </a:solidFill>
              </a:rPr>
              <a:t>несмертельный</a:t>
            </a:r>
            <a:r>
              <a:rPr lang="ru-RU" dirty="0" smtClean="0">
                <a:solidFill>
                  <a:srgbClr val="0070C0"/>
                </a:solidFill>
              </a:rPr>
              <a:t> </a:t>
            </a:r>
            <a:r>
              <a:rPr lang="ru-RU" sz="1982" dirty="0" smtClean="0">
                <a:solidFill>
                  <a:srgbClr val="0070C0"/>
                </a:solidFill>
              </a:rPr>
              <a:t>инсульт</a:t>
            </a:r>
            <a:r>
              <a:rPr lang="ru-RU" dirty="0" smtClean="0">
                <a:solidFill>
                  <a:srgbClr val="0070C0"/>
                </a:solidFill>
              </a:rPr>
              <a:t>, госпитализация в связи с СН </a:t>
            </a:r>
            <a:endParaRPr lang="ru-RU" dirty="0">
              <a:solidFill>
                <a:srgbClr val="0070C0"/>
              </a:solidFill>
            </a:endParaRPr>
          </a:p>
        </p:txBody>
      </p:sp>
      <p:sp>
        <p:nvSpPr>
          <p:cNvPr id="11" name="TextBox 10"/>
          <p:cNvSpPr txBox="1"/>
          <p:nvPr/>
        </p:nvSpPr>
        <p:spPr>
          <a:xfrm>
            <a:off x="768680" y="5970863"/>
            <a:ext cx="4903065" cy="400110"/>
          </a:xfrm>
          <a:prstGeom prst="rect">
            <a:avLst/>
          </a:prstGeom>
          <a:solidFill>
            <a:schemeClr val="bg1"/>
          </a:solidFill>
        </p:spPr>
        <p:txBody>
          <a:bodyPr wrap="square" rtlCol="0">
            <a:spAutoFit/>
          </a:bodyPr>
          <a:lstStyle/>
          <a:p>
            <a:pPr algn="ctr"/>
            <a:r>
              <a:rPr lang="ru-RU" sz="2000" dirty="0" smtClean="0"/>
              <a:t>Кумулятивная частота ССЗ</a:t>
            </a:r>
            <a:endParaRPr lang="ru-RU" sz="2000" dirty="0"/>
          </a:p>
        </p:txBody>
      </p:sp>
      <p:sp>
        <p:nvSpPr>
          <p:cNvPr id="12" name="TextBox 11"/>
          <p:cNvSpPr txBox="1"/>
          <p:nvPr/>
        </p:nvSpPr>
        <p:spPr>
          <a:xfrm>
            <a:off x="5925155" y="5911790"/>
            <a:ext cx="5175236" cy="400110"/>
          </a:xfrm>
          <a:prstGeom prst="rect">
            <a:avLst/>
          </a:prstGeom>
          <a:solidFill>
            <a:schemeClr val="bg1"/>
          </a:solidFill>
        </p:spPr>
        <p:txBody>
          <a:bodyPr wrap="square" rtlCol="0">
            <a:spAutoFit/>
          </a:bodyPr>
          <a:lstStyle/>
          <a:p>
            <a:pPr algn="ctr"/>
            <a:r>
              <a:rPr lang="ru-RU" sz="2000" dirty="0" smtClean="0"/>
              <a:t>Кумулятивная частота крупных кровотечений</a:t>
            </a:r>
            <a:endParaRPr lang="ru-RU" sz="2000" dirty="0"/>
          </a:p>
        </p:txBody>
      </p:sp>
      <p:sp>
        <p:nvSpPr>
          <p:cNvPr id="13" name="TextBox 12"/>
          <p:cNvSpPr txBox="1"/>
          <p:nvPr/>
        </p:nvSpPr>
        <p:spPr>
          <a:xfrm>
            <a:off x="8417966" y="3156134"/>
            <a:ext cx="925033" cy="369332"/>
          </a:xfrm>
          <a:prstGeom prst="rect">
            <a:avLst/>
          </a:prstGeom>
          <a:noFill/>
        </p:spPr>
        <p:txBody>
          <a:bodyPr wrap="square" rtlCol="0">
            <a:spAutoFit/>
          </a:bodyPr>
          <a:lstStyle/>
          <a:p>
            <a:r>
              <a:rPr lang="ru-RU" dirty="0" smtClean="0">
                <a:solidFill>
                  <a:srgbClr val="FF0000"/>
                </a:solidFill>
              </a:rPr>
              <a:t>+38%</a:t>
            </a:r>
            <a:endParaRPr lang="ru-RU" dirty="0">
              <a:solidFill>
                <a:srgbClr val="FF0000"/>
              </a:solidFill>
            </a:endParaRPr>
          </a:p>
        </p:txBody>
      </p:sp>
    </p:spTree>
    <p:extLst>
      <p:ext uri="{BB962C8B-B14F-4D97-AF65-F5344CB8AC3E}">
        <p14:creationId xmlns:p14="http://schemas.microsoft.com/office/powerpoint/2010/main" val="714582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3"/>
          <a:stretch>
            <a:fillRect/>
          </a:stretch>
        </p:blipFill>
        <p:spPr>
          <a:xfrm>
            <a:off x="0" y="0"/>
            <a:ext cx="5052151" cy="2958000"/>
          </a:xfrm>
          <a:prstGeom prst="rect">
            <a:avLst/>
          </a:prstGeom>
        </p:spPr>
      </p:pic>
      <p:pic>
        <p:nvPicPr>
          <p:cNvPr id="5" name="Рисунок 4"/>
          <p:cNvPicPr>
            <a:picLocks noChangeAspect="1"/>
          </p:cNvPicPr>
          <p:nvPr/>
        </p:nvPicPr>
        <p:blipFill>
          <a:blip r:embed="rId4"/>
          <a:stretch>
            <a:fillRect/>
          </a:stretch>
        </p:blipFill>
        <p:spPr>
          <a:xfrm>
            <a:off x="452181" y="3323125"/>
            <a:ext cx="4147788" cy="3195614"/>
          </a:xfrm>
          <a:prstGeom prst="rect">
            <a:avLst/>
          </a:prstGeom>
        </p:spPr>
      </p:pic>
      <p:pic>
        <p:nvPicPr>
          <p:cNvPr id="6" name="Рисунок 5"/>
          <p:cNvPicPr>
            <a:picLocks noChangeAspect="1"/>
          </p:cNvPicPr>
          <p:nvPr/>
        </p:nvPicPr>
        <p:blipFill>
          <a:blip r:embed="rId5"/>
          <a:stretch>
            <a:fillRect/>
          </a:stretch>
        </p:blipFill>
        <p:spPr>
          <a:xfrm>
            <a:off x="6220550" y="84131"/>
            <a:ext cx="3139349" cy="6773869"/>
          </a:xfrm>
          <a:prstGeom prst="rect">
            <a:avLst/>
          </a:prstGeom>
        </p:spPr>
      </p:pic>
      <p:sp>
        <p:nvSpPr>
          <p:cNvPr id="7" name="TextBox 6"/>
          <p:cNvSpPr txBox="1"/>
          <p:nvPr/>
        </p:nvSpPr>
        <p:spPr>
          <a:xfrm>
            <a:off x="9564429" y="6376053"/>
            <a:ext cx="2832101" cy="523220"/>
          </a:xfrm>
          <a:prstGeom prst="rect">
            <a:avLst/>
          </a:prstGeom>
          <a:noFill/>
        </p:spPr>
        <p:txBody>
          <a:bodyPr wrap="square" rtlCol="0">
            <a:spAutoFit/>
          </a:bodyPr>
          <a:lstStyle/>
          <a:p>
            <a:r>
              <a:rPr lang="sv-SE" sz="1400" dirty="0"/>
              <a:t>N Engl J </a:t>
            </a:r>
            <a:r>
              <a:rPr lang="sv-SE" sz="1400" dirty="0" smtClean="0"/>
              <a:t>Med </a:t>
            </a:r>
            <a:r>
              <a:rPr lang="sv-SE" sz="1400" dirty="0"/>
              <a:t>2018 Oct 18;379(16):1499-150</a:t>
            </a:r>
            <a:endParaRPr lang="ru-RU" sz="1400" dirty="0"/>
          </a:p>
        </p:txBody>
      </p:sp>
      <p:sp>
        <p:nvSpPr>
          <p:cNvPr id="9" name="TextBox 8"/>
          <p:cNvSpPr txBox="1"/>
          <p:nvPr/>
        </p:nvSpPr>
        <p:spPr>
          <a:xfrm>
            <a:off x="452181" y="6357422"/>
            <a:ext cx="4258042" cy="369332"/>
          </a:xfrm>
          <a:prstGeom prst="rect">
            <a:avLst/>
          </a:prstGeom>
          <a:solidFill>
            <a:schemeClr val="bg1"/>
          </a:solidFill>
        </p:spPr>
        <p:txBody>
          <a:bodyPr wrap="square" rtlCol="0">
            <a:spAutoFit/>
          </a:bodyPr>
          <a:lstStyle/>
          <a:p>
            <a:pPr algn="ctr"/>
            <a:r>
              <a:rPr lang="ru-RU" dirty="0" smtClean="0"/>
              <a:t>Кумулятивная частота первичной КТ</a:t>
            </a:r>
            <a:endParaRPr lang="ru-RU" dirty="0"/>
          </a:p>
        </p:txBody>
      </p:sp>
      <p:sp>
        <p:nvSpPr>
          <p:cNvPr id="10" name="TextBox 9"/>
          <p:cNvSpPr txBox="1"/>
          <p:nvPr/>
        </p:nvSpPr>
        <p:spPr>
          <a:xfrm>
            <a:off x="9277564" y="207621"/>
            <a:ext cx="2495189" cy="461665"/>
          </a:xfrm>
          <a:prstGeom prst="rect">
            <a:avLst/>
          </a:prstGeom>
          <a:noFill/>
        </p:spPr>
        <p:txBody>
          <a:bodyPr wrap="square" rtlCol="0">
            <a:spAutoFit/>
          </a:bodyPr>
          <a:lstStyle/>
          <a:p>
            <a:pPr algn="ctr"/>
            <a:r>
              <a:rPr lang="ru-RU" sz="2400" dirty="0" smtClean="0">
                <a:solidFill>
                  <a:srgbClr val="FF0000"/>
                </a:solidFill>
              </a:rPr>
              <a:t>Общая смертность</a:t>
            </a:r>
            <a:endParaRPr lang="ru-RU" sz="2400" dirty="0">
              <a:solidFill>
                <a:srgbClr val="FF0000"/>
              </a:solidFill>
            </a:endParaRPr>
          </a:p>
        </p:txBody>
      </p:sp>
      <p:sp>
        <p:nvSpPr>
          <p:cNvPr id="11" name="TextBox 10"/>
          <p:cNvSpPr txBox="1"/>
          <p:nvPr/>
        </p:nvSpPr>
        <p:spPr>
          <a:xfrm>
            <a:off x="9424136" y="2773334"/>
            <a:ext cx="2208324" cy="461665"/>
          </a:xfrm>
          <a:prstGeom prst="rect">
            <a:avLst/>
          </a:prstGeom>
          <a:noFill/>
        </p:spPr>
        <p:txBody>
          <a:bodyPr wrap="square" rtlCol="0">
            <a:spAutoFit/>
          </a:bodyPr>
          <a:lstStyle/>
          <a:p>
            <a:pPr algn="ctr"/>
            <a:r>
              <a:rPr lang="ru-RU" sz="2400" dirty="0" smtClean="0"/>
              <a:t>Деменция</a:t>
            </a:r>
            <a:endParaRPr lang="ru-RU" sz="2400" dirty="0"/>
          </a:p>
        </p:txBody>
      </p:sp>
      <p:sp>
        <p:nvSpPr>
          <p:cNvPr id="12" name="TextBox 11"/>
          <p:cNvSpPr txBox="1"/>
          <p:nvPr/>
        </p:nvSpPr>
        <p:spPr>
          <a:xfrm>
            <a:off x="9359899" y="4554217"/>
            <a:ext cx="2565804" cy="1569660"/>
          </a:xfrm>
          <a:prstGeom prst="rect">
            <a:avLst/>
          </a:prstGeom>
          <a:noFill/>
        </p:spPr>
        <p:txBody>
          <a:bodyPr wrap="square" rtlCol="0">
            <a:spAutoFit/>
          </a:bodyPr>
          <a:lstStyle/>
          <a:p>
            <a:pPr algn="ctr"/>
            <a:r>
              <a:rPr lang="ru-RU" sz="2400" dirty="0" smtClean="0"/>
              <a:t>Физическая зависимость от посторонней помощи</a:t>
            </a:r>
            <a:endParaRPr lang="ru-RU" sz="2400" dirty="0"/>
          </a:p>
        </p:txBody>
      </p:sp>
      <p:sp>
        <p:nvSpPr>
          <p:cNvPr id="13" name="TextBox 12"/>
          <p:cNvSpPr txBox="1"/>
          <p:nvPr/>
        </p:nvSpPr>
        <p:spPr>
          <a:xfrm>
            <a:off x="10187825" y="647723"/>
            <a:ext cx="946298" cy="461665"/>
          </a:xfrm>
          <a:prstGeom prst="rect">
            <a:avLst/>
          </a:prstGeom>
          <a:noFill/>
        </p:spPr>
        <p:txBody>
          <a:bodyPr wrap="square" rtlCol="0">
            <a:spAutoFit/>
          </a:bodyPr>
          <a:lstStyle/>
          <a:p>
            <a:r>
              <a:rPr lang="ru-RU" sz="2400" dirty="0" smtClean="0">
                <a:solidFill>
                  <a:srgbClr val="FF0000"/>
                </a:solidFill>
              </a:rPr>
              <a:t>+4%</a:t>
            </a:r>
            <a:endParaRPr lang="ru-RU" sz="2400" dirty="0">
              <a:solidFill>
                <a:srgbClr val="FF0000"/>
              </a:solidFill>
            </a:endParaRPr>
          </a:p>
        </p:txBody>
      </p:sp>
    </p:spTree>
    <p:extLst>
      <p:ext uri="{BB962C8B-B14F-4D97-AF65-F5344CB8AC3E}">
        <p14:creationId xmlns:p14="http://schemas.microsoft.com/office/powerpoint/2010/main" val="8091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0070C0"/>
                </a:solidFill>
              </a:rPr>
              <a:t>Сложные вопросы ведения сердечно-сосудистых заболеваний у пациентов старшего возраста</a:t>
            </a:r>
            <a:endParaRPr lang="ru-RU" sz="3200" b="1" dirty="0">
              <a:solidFill>
                <a:srgbClr val="0070C0"/>
              </a:solidFill>
            </a:endParaRPr>
          </a:p>
        </p:txBody>
      </p:sp>
      <p:sp>
        <p:nvSpPr>
          <p:cNvPr id="3" name="Объект 2"/>
          <p:cNvSpPr>
            <a:spLocks noGrp="1"/>
          </p:cNvSpPr>
          <p:nvPr>
            <p:ph idx="1"/>
          </p:nvPr>
        </p:nvSpPr>
        <p:spPr>
          <a:xfrm>
            <a:off x="838200" y="2162509"/>
            <a:ext cx="10515600" cy="4351338"/>
          </a:xfrm>
        </p:spPr>
        <p:txBody>
          <a:bodyPr/>
          <a:lstStyle/>
          <a:p>
            <a:r>
              <a:rPr lang="ru-RU" dirty="0" smtClean="0"/>
              <a:t>Артериальная гипертония: как лечить у сложных гериатрических пациентов?</a:t>
            </a:r>
          </a:p>
          <a:p>
            <a:r>
              <a:rPr lang="ru-RU" dirty="0" err="1" smtClean="0"/>
              <a:t>Липидснижающая</a:t>
            </a:r>
            <a:r>
              <a:rPr lang="ru-RU" dirty="0" smtClean="0"/>
              <a:t> терапия для первичной и вторичной профилактики ССЗ?</a:t>
            </a:r>
          </a:p>
          <a:p>
            <a:r>
              <a:rPr lang="ru-RU" dirty="0" smtClean="0"/>
              <a:t>Ацетилсалициловая кислота для первичной профилактики?</a:t>
            </a:r>
          </a:p>
          <a:p>
            <a:r>
              <a:rPr lang="ru-RU" b="1" dirty="0" smtClean="0">
                <a:solidFill>
                  <a:srgbClr val="0070C0"/>
                </a:solidFill>
              </a:rPr>
              <a:t>Лечение сердечной недостаточности?</a:t>
            </a:r>
          </a:p>
        </p:txBody>
      </p:sp>
    </p:spTree>
    <p:extLst>
      <p:ext uri="{BB962C8B-B14F-4D97-AF65-F5344CB8AC3E}">
        <p14:creationId xmlns:p14="http://schemas.microsoft.com/office/powerpoint/2010/main" val="972842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935" y="163107"/>
            <a:ext cx="10515600" cy="1325563"/>
          </a:xfrm>
        </p:spPr>
        <p:txBody>
          <a:bodyPr>
            <a:normAutofit/>
          </a:bodyPr>
          <a:lstStyle/>
          <a:p>
            <a:pPr algn="ctr"/>
            <a:r>
              <a:rPr lang="ru-RU" sz="3200" b="1" dirty="0" smtClean="0">
                <a:solidFill>
                  <a:srgbClr val="0070C0"/>
                </a:solidFill>
              </a:rPr>
              <a:t>Изменения, связанные с возрастом, которые необходимо учитывать в контексте лечения СН у пожилых</a:t>
            </a:r>
            <a:endParaRPr lang="ru-RU" sz="3200" b="1" dirty="0">
              <a:solidFill>
                <a:srgbClr val="0070C0"/>
              </a:solidFill>
            </a:endParaRPr>
          </a:p>
        </p:txBody>
      </p:sp>
      <p:sp>
        <p:nvSpPr>
          <p:cNvPr id="3" name="Объект 2"/>
          <p:cNvSpPr>
            <a:spLocks noGrp="1"/>
          </p:cNvSpPr>
          <p:nvPr>
            <p:ph idx="1"/>
          </p:nvPr>
        </p:nvSpPr>
        <p:spPr>
          <a:xfrm>
            <a:off x="919676" y="1570966"/>
            <a:ext cx="10515600" cy="4351338"/>
          </a:xfrm>
        </p:spPr>
        <p:txBody>
          <a:bodyPr>
            <a:normAutofit/>
          </a:bodyPr>
          <a:lstStyle/>
          <a:p>
            <a:r>
              <a:rPr lang="ru-RU" sz="2400" dirty="0" smtClean="0"/>
              <a:t>Высокая частота СН </a:t>
            </a:r>
            <a:r>
              <a:rPr lang="ru-RU" sz="2400" dirty="0"/>
              <a:t>с </a:t>
            </a:r>
            <a:r>
              <a:rPr lang="ru-RU" sz="2400" dirty="0" smtClean="0"/>
              <a:t>сохранной ФВ, в отношении которой нет данных об улучшении прогноза </a:t>
            </a:r>
            <a:endParaRPr lang="en-US" sz="2400" dirty="0"/>
          </a:p>
          <a:p>
            <a:r>
              <a:rPr lang="ru-RU" sz="2400" dirty="0" err="1" smtClean="0"/>
              <a:t>Мультиморбидность</a:t>
            </a:r>
            <a:endParaRPr lang="ru-RU" sz="2400" dirty="0" smtClean="0"/>
          </a:p>
          <a:p>
            <a:r>
              <a:rPr lang="ru-RU" sz="2400" dirty="0" err="1" smtClean="0"/>
              <a:t>Полипрагмазия</a:t>
            </a:r>
            <a:r>
              <a:rPr lang="ru-RU" sz="2400" dirty="0" smtClean="0"/>
              <a:t>, в том числе «программируемая» </a:t>
            </a:r>
            <a:r>
              <a:rPr lang="ru-RU" sz="2400" dirty="0" err="1" smtClean="0"/>
              <a:t>полипрагмазия</a:t>
            </a:r>
            <a:endParaRPr lang="en-US" sz="2400" dirty="0" smtClean="0"/>
          </a:p>
          <a:p>
            <a:r>
              <a:rPr lang="ru-RU" sz="2400" dirty="0" smtClean="0"/>
              <a:t>Уязвимость в отношении развития НЯ</a:t>
            </a:r>
          </a:p>
          <a:p>
            <a:r>
              <a:rPr lang="ru-RU" sz="2400" dirty="0" smtClean="0"/>
              <a:t>Старческая </a:t>
            </a:r>
            <a:r>
              <a:rPr lang="ru-RU" sz="2400" dirty="0"/>
              <a:t>астения и когнитивные нарушения </a:t>
            </a:r>
          </a:p>
          <a:p>
            <a:r>
              <a:rPr lang="ru-RU" sz="2400" dirty="0" smtClean="0"/>
              <a:t>Жизненные перспективы и приоритеты</a:t>
            </a:r>
            <a:endParaRPr lang="en-US" sz="2400" dirty="0"/>
          </a:p>
          <a:p>
            <a:r>
              <a:rPr lang="ru-RU" sz="2400" dirty="0" smtClean="0"/>
              <a:t>Социально-экономические аспекты</a:t>
            </a:r>
            <a:endParaRPr lang="en-US" sz="2400" dirty="0"/>
          </a:p>
          <a:p>
            <a:endParaRPr lang="ru-RU" sz="2400" dirty="0"/>
          </a:p>
        </p:txBody>
      </p:sp>
      <p:sp>
        <p:nvSpPr>
          <p:cNvPr id="5" name="TextBox 4"/>
          <p:cNvSpPr txBox="1"/>
          <p:nvPr/>
        </p:nvSpPr>
        <p:spPr>
          <a:xfrm>
            <a:off x="1037691" y="5337529"/>
            <a:ext cx="11148727" cy="1077218"/>
          </a:xfrm>
          <a:prstGeom prst="rect">
            <a:avLst/>
          </a:prstGeom>
          <a:noFill/>
        </p:spPr>
        <p:txBody>
          <a:bodyPr wrap="square" rtlCol="0">
            <a:spAutoFit/>
          </a:bodyPr>
          <a:lstStyle/>
          <a:p>
            <a:pPr algn="ctr"/>
            <a:r>
              <a:rPr lang="ru-RU" sz="3200" dirty="0" smtClean="0">
                <a:solidFill>
                  <a:srgbClr val="FF0000"/>
                </a:solidFill>
              </a:rPr>
              <a:t>Командный </a:t>
            </a:r>
            <a:r>
              <a:rPr lang="ru-RU" sz="3200" dirty="0" err="1" smtClean="0">
                <a:solidFill>
                  <a:srgbClr val="FF0000"/>
                </a:solidFill>
              </a:rPr>
              <a:t>мультидисциплинарный</a:t>
            </a:r>
            <a:r>
              <a:rPr lang="ru-RU" sz="3200" dirty="0" smtClean="0">
                <a:solidFill>
                  <a:srgbClr val="FF0000"/>
                </a:solidFill>
              </a:rPr>
              <a:t> подход с учетом клинического, функционального, когнитивного и социального статусов!</a:t>
            </a:r>
            <a:endParaRPr lang="ru-RU" sz="3200" dirty="0">
              <a:solidFill>
                <a:srgbClr val="FF0000"/>
              </a:solidFill>
            </a:endParaRPr>
          </a:p>
        </p:txBody>
      </p:sp>
    </p:spTree>
    <p:extLst>
      <p:ext uri="{BB962C8B-B14F-4D97-AF65-F5344CB8AC3E}">
        <p14:creationId xmlns:p14="http://schemas.microsoft.com/office/powerpoint/2010/main" val="391739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7270403" y="1103426"/>
            <a:ext cx="4590473" cy="1143000"/>
          </a:xfrm>
        </p:spPr>
        <p:txBody>
          <a:bodyPr/>
          <a:lstStyle/>
          <a:p>
            <a:r>
              <a:rPr lang="ru-RU" altLang="ru-RU" sz="3200" dirty="0" smtClean="0">
                <a:solidFill>
                  <a:srgbClr val="0070C0"/>
                </a:solidFill>
                <a:latin typeface="Arial Narrow" panose="020B0606020202030204" pitchFamily="34" charset="0"/>
              </a:rPr>
              <a:t>Другая терапия</a:t>
            </a:r>
            <a:endParaRPr lang="ru-RU" altLang="ru-RU" sz="3200" dirty="0">
              <a:solidFill>
                <a:srgbClr val="0070C0"/>
              </a:solidFill>
              <a:latin typeface="Arial Narrow" panose="020B0606020202030204" pitchFamily="34" charset="0"/>
            </a:endParaRPr>
          </a:p>
        </p:txBody>
      </p:sp>
      <p:graphicFrame>
        <p:nvGraphicFramePr>
          <p:cNvPr id="6" name="Объект 4"/>
          <p:cNvGraphicFramePr>
            <a:graphicFrameLocks/>
          </p:cNvGraphicFramePr>
          <p:nvPr>
            <p:extLst/>
          </p:nvPr>
        </p:nvGraphicFramePr>
        <p:xfrm>
          <a:off x="801751" y="2246426"/>
          <a:ext cx="2233613" cy="1859391"/>
        </p:xfrm>
        <a:graphic>
          <a:graphicData uri="http://schemas.openxmlformats.org/drawingml/2006/table">
            <a:tbl>
              <a:tblPr firstRow="1" bandRow="1">
                <a:tableStyleId>{5C22544A-7EE6-4342-B048-85BDC9FD1C3A}</a:tableStyleId>
              </a:tblPr>
              <a:tblGrid>
                <a:gridCol w="2233613">
                  <a:extLst>
                    <a:ext uri="{9D8B030D-6E8A-4147-A177-3AD203B41FA5}">
                      <a16:colId xmlns:a16="http://schemas.microsoft.com/office/drawing/2014/main" val="20000"/>
                    </a:ext>
                  </a:extLst>
                </a:gridCol>
              </a:tblGrid>
              <a:tr h="396307">
                <a:tc>
                  <a:txBody>
                    <a:bodyPr/>
                    <a:lstStyle/>
                    <a:p>
                      <a:pPr algn="ctr"/>
                      <a:r>
                        <a:rPr lang="ru-RU" sz="3200" b="0" dirty="0">
                          <a:solidFill>
                            <a:srgbClr val="000000"/>
                          </a:solidFill>
                          <a:latin typeface="Arial Narrow" panose="020B0606020202030204" pitchFamily="34" charset="0"/>
                        </a:rPr>
                        <a:t>ИАПФ (</a:t>
                      </a:r>
                      <a:r>
                        <a:rPr lang="en-US" sz="3200" b="0" dirty="0">
                          <a:solidFill>
                            <a:srgbClr val="000000"/>
                          </a:solidFill>
                          <a:latin typeface="Arial Narrow" panose="020B0606020202030204" pitchFamily="34" charset="0"/>
                        </a:rPr>
                        <a:t>IA)</a:t>
                      </a:r>
                      <a:endParaRPr lang="ru-RU" sz="3200" b="0" dirty="0">
                        <a:solidFill>
                          <a:srgbClr val="000000"/>
                        </a:solidFill>
                        <a:latin typeface="Arial Narrow" panose="020B0606020202030204" pitchFamily="34" charset="0"/>
                      </a:endParaRPr>
                    </a:p>
                  </a:txBody>
                  <a:tcPr marL="91496" marR="91496" marT="45726" marB="4572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500630">
                <a:tc>
                  <a:txBody>
                    <a:bodyPr/>
                    <a:lstStyle/>
                    <a:p>
                      <a:pPr algn="ctr"/>
                      <a:r>
                        <a:rPr lang="ru-RU" sz="3200" b="0" dirty="0">
                          <a:solidFill>
                            <a:srgbClr val="000000"/>
                          </a:solidFill>
                          <a:latin typeface="Arial Narrow" panose="020B0606020202030204" pitchFamily="34" charset="0"/>
                        </a:rPr>
                        <a:t>ББ</a:t>
                      </a:r>
                      <a:r>
                        <a:rPr lang="en-US" sz="3200" b="0" dirty="0">
                          <a:solidFill>
                            <a:srgbClr val="000000"/>
                          </a:solidFill>
                          <a:latin typeface="Arial Narrow" panose="020B0606020202030204" pitchFamily="34" charset="0"/>
                        </a:rPr>
                        <a:t> (IA)</a:t>
                      </a:r>
                      <a:endParaRPr lang="ru-RU" sz="3200" b="0" dirty="0">
                        <a:solidFill>
                          <a:srgbClr val="000000"/>
                        </a:solidFill>
                        <a:latin typeface="Arial Narrow" panose="020B0606020202030204" pitchFamily="34" charset="0"/>
                      </a:endParaRPr>
                    </a:p>
                  </a:txBody>
                  <a:tcPr marL="91496" marR="91496" marT="45726" marB="4572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701127">
                <a:tc>
                  <a:txBody>
                    <a:bodyPr/>
                    <a:lstStyle/>
                    <a:p>
                      <a:pPr algn="ctr"/>
                      <a:r>
                        <a:rPr lang="ru-RU" sz="3200" b="0" dirty="0" smtClean="0">
                          <a:solidFill>
                            <a:srgbClr val="000000"/>
                          </a:solidFill>
                          <a:latin typeface="Arial Narrow" panose="020B0606020202030204" pitchFamily="34" charset="0"/>
                        </a:rPr>
                        <a:t>АМКР</a:t>
                      </a:r>
                      <a:r>
                        <a:rPr lang="en-US" sz="3200" b="0" dirty="0" smtClean="0">
                          <a:solidFill>
                            <a:srgbClr val="000000"/>
                          </a:solidFill>
                          <a:latin typeface="Arial Narrow" panose="020B0606020202030204" pitchFamily="34" charset="0"/>
                        </a:rPr>
                        <a:t> </a:t>
                      </a:r>
                      <a:r>
                        <a:rPr lang="en-US" sz="3200" b="0" dirty="0">
                          <a:solidFill>
                            <a:srgbClr val="000000"/>
                          </a:solidFill>
                          <a:latin typeface="Arial Narrow" panose="020B0606020202030204" pitchFamily="34" charset="0"/>
                        </a:rPr>
                        <a:t>(IA)</a:t>
                      </a:r>
                      <a:endParaRPr lang="ru-RU" sz="3200" b="0" dirty="0">
                        <a:solidFill>
                          <a:srgbClr val="000000"/>
                        </a:solidFill>
                        <a:latin typeface="Arial Narrow" panose="020B0606020202030204" pitchFamily="34" charset="0"/>
                      </a:endParaRPr>
                    </a:p>
                  </a:txBody>
                  <a:tcPr marL="91496" marR="91496" marT="45726" marB="4572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bl>
          </a:graphicData>
        </a:graphic>
      </p:graphicFrame>
      <p:graphicFrame>
        <p:nvGraphicFramePr>
          <p:cNvPr id="7" name="Объект 4"/>
          <p:cNvGraphicFramePr>
            <a:graphicFrameLocks/>
          </p:cNvGraphicFramePr>
          <p:nvPr>
            <p:extLst/>
          </p:nvPr>
        </p:nvGraphicFramePr>
        <p:xfrm>
          <a:off x="4136066" y="2065035"/>
          <a:ext cx="8135228" cy="4546827"/>
        </p:xfrm>
        <a:graphic>
          <a:graphicData uri="http://schemas.openxmlformats.org/drawingml/2006/table">
            <a:tbl>
              <a:tblPr firstRow="1" bandRow="1">
                <a:tableStyleId>{5C22544A-7EE6-4342-B048-85BDC9FD1C3A}</a:tableStyleId>
              </a:tblPr>
              <a:tblGrid>
                <a:gridCol w="4866678">
                  <a:extLst>
                    <a:ext uri="{9D8B030D-6E8A-4147-A177-3AD203B41FA5}">
                      <a16:colId xmlns:a16="http://schemas.microsoft.com/office/drawing/2014/main" val="20001"/>
                    </a:ext>
                  </a:extLst>
                </a:gridCol>
                <a:gridCol w="3268550">
                  <a:extLst>
                    <a:ext uri="{9D8B030D-6E8A-4147-A177-3AD203B41FA5}">
                      <a16:colId xmlns:a16="http://schemas.microsoft.com/office/drawing/2014/main" val="1595451381"/>
                    </a:ext>
                  </a:extLst>
                </a:gridCol>
              </a:tblGrid>
              <a:tr h="454881">
                <a:tc>
                  <a:txBody>
                    <a:bodyPr/>
                    <a:lstStyle/>
                    <a:p>
                      <a:pPr algn="ctr"/>
                      <a:r>
                        <a:rPr lang="ru-RU" sz="2000" b="0" dirty="0" smtClean="0">
                          <a:solidFill>
                            <a:schemeClr val="tx1"/>
                          </a:solidFill>
                          <a:latin typeface="Arial Narrow" panose="020B0606020202030204" pitchFamily="34" charset="0"/>
                        </a:rPr>
                        <a:t>У </a:t>
                      </a:r>
                      <a:r>
                        <a:rPr lang="ru-RU" sz="2000" b="0" dirty="0">
                          <a:solidFill>
                            <a:schemeClr val="tx1"/>
                          </a:solidFill>
                          <a:latin typeface="Arial Narrow" panose="020B0606020202030204" pitchFamily="34" charset="0"/>
                        </a:rPr>
                        <a:t>отобранных пациентов </a:t>
                      </a: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0" dirty="0">
                          <a:solidFill>
                            <a:schemeClr val="tx1"/>
                          </a:solidFill>
                          <a:latin typeface="Arial Narrow" panose="020B0606020202030204" pitchFamily="34" charset="0"/>
                        </a:rPr>
                        <a:t>Менее</a:t>
                      </a:r>
                      <a:r>
                        <a:rPr lang="ru-RU" sz="2000" b="0" baseline="0" dirty="0">
                          <a:solidFill>
                            <a:schemeClr val="tx1"/>
                          </a:solidFill>
                          <a:latin typeface="Arial Narrow" panose="020B0606020202030204" pitchFamily="34" charset="0"/>
                        </a:rPr>
                        <a:t> доказанная польза</a:t>
                      </a:r>
                      <a:endParaRPr lang="ru-RU" sz="2000" b="0" dirty="0">
                        <a:solidFill>
                          <a:schemeClr val="tx1"/>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2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a:solidFill>
                            <a:schemeClr val="tx1"/>
                          </a:solidFill>
                          <a:latin typeface="Arial Narrow" panose="020B0606020202030204" pitchFamily="34" charset="0"/>
                        </a:rPr>
                        <a:t>Диуретики </a:t>
                      </a:r>
                      <a:r>
                        <a:rPr lang="ru-RU" sz="2800" b="0" dirty="0">
                          <a:solidFill>
                            <a:schemeClr val="tx1"/>
                          </a:solidFill>
                          <a:latin typeface="Arial Narrow" panose="020B0606020202030204" pitchFamily="34" charset="0"/>
                        </a:rPr>
                        <a:t>(</a:t>
                      </a:r>
                      <a:r>
                        <a:rPr lang="en-US" sz="2800" b="0" dirty="0">
                          <a:solidFill>
                            <a:schemeClr val="tx1"/>
                          </a:solidFill>
                          <a:latin typeface="Arial Narrow" panose="020B0606020202030204" pitchFamily="34" charset="0"/>
                        </a:rPr>
                        <a:t>IB/</a:t>
                      </a:r>
                      <a:r>
                        <a:rPr lang="en-US" sz="2800" b="0" dirty="0" err="1">
                          <a:solidFill>
                            <a:schemeClr val="tx1"/>
                          </a:solidFill>
                          <a:latin typeface="Arial Narrow" panose="020B0606020202030204" pitchFamily="34" charset="0"/>
                        </a:rPr>
                        <a:t>IIaB</a:t>
                      </a:r>
                      <a:r>
                        <a:rPr lang="en-US" sz="2800" b="0" dirty="0">
                          <a:solidFill>
                            <a:schemeClr val="tx1"/>
                          </a:solidFill>
                          <a:latin typeface="Arial Narrow" panose="020B0606020202030204" pitchFamily="34" charset="0"/>
                        </a:rPr>
                        <a:t>)</a:t>
                      </a:r>
                      <a:endParaRPr lang="ru-RU" sz="2800" dirty="0">
                        <a:solidFill>
                          <a:schemeClr val="tx1"/>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srgbClr val="000000"/>
                          </a:solidFill>
                          <a:latin typeface="Arial Narrow" panose="020B0606020202030204" pitchFamily="34" charset="0"/>
                        </a:rPr>
                        <a:t>АРНИ</a:t>
                      </a:r>
                      <a:r>
                        <a:rPr lang="ru-RU" sz="2800" baseline="0" dirty="0">
                          <a:solidFill>
                            <a:srgbClr val="000000"/>
                          </a:solidFill>
                          <a:latin typeface="Arial Narrow" panose="020B0606020202030204" pitchFamily="34" charset="0"/>
                        </a:rPr>
                        <a:t> (</a:t>
                      </a:r>
                      <a:r>
                        <a:rPr lang="en-US" sz="2800" baseline="0" dirty="0">
                          <a:solidFill>
                            <a:srgbClr val="000000"/>
                          </a:solidFill>
                          <a:latin typeface="Arial Narrow" panose="020B0606020202030204" pitchFamily="34" charset="0"/>
                        </a:rPr>
                        <a:t>IB)</a:t>
                      </a:r>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028412"/>
                  </a:ext>
                </a:extLst>
              </a:tr>
              <a:tr h="396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srgbClr val="000000"/>
                          </a:solidFill>
                          <a:latin typeface="Arial Narrow" panose="020B0606020202030204" pitchFamily="34" charset="0"/>
                        </a:rPr>
                        <a:t>БРА </a:t>
                      </a:r>
                      <a:r>
                        <a:rPr lang="ru-RU" sz="2800" b="0" dirty="0">
                          <a:solidFill>
                            <a:srgbClr val="000000"/>
                          </a:solidFill>
                          <a:latin typeface="Arial Narrow" panose="020B0606020202030204" pitchFamily="34" charset="0"/>
                        </a:rPr>
                        <a:t>(</a:t>
                      </a:r>
                      <a:r>
                        <a:rPr lang="en-US" sz="2800" b="0" dirty="0">
                          <a:solidFill>
                            <a:srgbClr val="000000"/>
                          </a:solidFill>
                          <a:latin typeface="Arial Narrow" panose="020B0606020202030204" pitchFamily="34" charset="0"/>
                        </a:rPr>
                        <a:t>IA)</a:t>
                      </a:r>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3857589"/>
                  </a:ext>
                </a:extLst>
              </a:tr>
              <a:tr h="504044">
                <a:tc>
                  <a:txBody>
                    <a:bodyPr/>
                    <a:lstStyle/>
                    <a:p>
                      <a:pPr algn="ctr"/>
                      <a:r>
                        <a:rPr lang="ru-RU" sz="2800" dirty="0" err="1">
                          <a:solidFill>
                            <a:srgbClr val="000000"/>
                          </a:solidFill>
                          <a:latin typeface="Arial Narrow" panose="020B0606020202030204" pitchFamily="34" charset="0"/>
                        </a:rPr>
                        <a:t>Ивабрадин</a:t>
                      </a:r>
                      <a:r>
                        <a:rPr lang="ru-RU" sz="2800" dirty="0">
                          <a:solidFill>
                            <a:srgbClr val="000000"/>
                          </a:solidFill>
                          <a:latin typeface="Arial Narrow" panose="020B0606020202030204" pitchFamily="34" charset="0"/>
                        </a:rPr>
                        <a:t> (</a:t>
                      </a:r>
                      <a:r>
                        <a:rPr lang="en-US" sz="2800" dirty="0" err="1">
                          <a:solidFill>
                            <a:srgbClr val="000000"/>
                          </a:solidFill>
                          <a:latin typeface="Arial Narrow" panose="020B0606020202030204" pitchFamily="34" charset="0"/>
                        </a:rPr>
                        <a:t>IIaB</a:t>
                      </a:r>
                      <a:r>
                        <a:rPr lang="en-US" sz="2800" dirty="0">
                          <a:solidFill>
                            <a:srgbClr val="000000"/>
                          </a:solidFill>
                          <a:latin typeface="Arial Narrow" panose="020B0606020202030204" pitchFamily="34" charset="0"/>
                        </a:rPr>
                        <a:t>/</a:t>
                      </a:r>
                      <a:r>
                        <a:rPr lang="en-US" sz="2800" dirty="0" err="1">
                          <a:solidFill>
                            <a:srgbClr val="000000"/>
                          </a:solidFill>
                          <a:latin typeface="Arial Narrow" panose="020B0606020202030204" pitchFamily="34" charset="0"/>
                        </a:rPr>
                        <a:t>IIaC</a:t>
                      </a:r>
                      <a:r>
                        <a:rPr lang="en-US" sz="2800" dirty="0">
                          <a:solidFill>
                            <a:srgbClr val="000000"/>
                          </a:solidFill>
                          <a:latin typeface="Arial Narrow" panose="020B0606020202030204" pitchFamily="34" charset="0"/>
                        </a:rPr>
                        <a:t>)</a:t>
                      </a:r>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44">
                <a:tc>
                  <a:txBody>
                    <a:bodyPr/>
                    <a:lstStyle/>
                    <a:p>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err="1">
                          <a:solidFill>
                            <a:srgbClr val="000000"/>
                          </a:solidFill>
                          <a:latin typeface="Arial Narrow" panose="020B0606020202030204" pitchFamily="34" charset="0"/>
                        </a:rPr>
                        <a:t>Дигоксин</a:t>
                      </a:r>
                      <a:r>
                        <a:rPr lang="en-US" sz="2800" dirty="0">
                          <a:solidFill>
                            <a:srgbClr val="000000"/>
                          </a:solidFill>
                          <a:latin typeface="Arial Narrow" panose="020B0606020202030204" pitchFamily="34" charset="0"/>
                        </a:rPr>
                        <a:t> (</a:t>
                      </a:r>
                      <a:r>
                        <a:rPr lang="en-US" sz="2800" dirty="0" err="1">
                          <a:solidFill>
                            <a:srgbClr val="000000"/>
                          </a:solidFill>
                          <a:latin typeface="Arial Narrow" panose="020B0606020202030204" pitchFamily="34" charset="0"/>
                        </a:rPr>
                        <a:t>IIbB</a:t>
                      </a:r>
                      <a:r>
                        <a:rPr lang="en-US" sz="2800" dirty="0">
                          <a:solidFill>
                            <a:srgbClr val="000000"/>
                          </a:solidFill>
                          <a:latin typeface="Arial Narrow" panose="020B0606020202030204" pitchFamily="34" charset="0"/>
                        </a:rPr>
                        <a:t>)</a:t>
                      </a:r>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4"/>
                  </a:ext>
                </a:extLst>
              </a:tr>
              <a:tr h="1104949">
                <a:tc>
                  <a:txBody>
                    <a:bodyPr/>
                    <a:lstStyle/>
                    <a:p>
                      <a:r>
                        <a:rPr lang="ru-RU" sz="2800" dirty="0" err="1">
                          <a:solidFill>
                            <a:srgbClr val="000000"/>
                          </a:solidFill>
                          <a:latin typeface="Arial Narrow" panose="020B0606020202030204" pitchFamily="34" charset="0"/>
                        </a:rPr>
                        <a:t>Изособида</a:t>
                      </a:r>
                      <a:r>
                        <a:rPr lang="ru-RU" sz="2800" dirty="0">
                          <a:solidFill>
                            <a:srgbClr val="000000"/>
                          </a:solidFill>
                          <a:latin typeface="Arial Narrow" panose="020B0606020202030204" pitchFamily="34" charset="0"/>
                        </a:rPr>
                        <a:t> </a:t>
                      </a:r>
                      <a:r>
                        <a:rPr lang="ru-RU" sz="2800" dirty="0" err="1">
                          <a:solidFill>
                            <a:srgbClr val="000000"/>
                          </a:solidFill>
                          <a:latin typeface="Arial Narrow" panose="020B0606020202030204" pitchFamily="34" charset="0"/>
                        </a:rPr>
                        <a:t>динитрат</a:t>
                      </a:r>
                      <a:r>
                        <a:rPr lang="ru-RU" sz="2800" dirty="0">
                          <a:solidFill>
                            <a:srgbClr val="000000"/>
                          </a:solidFill>
                          <a:latin typeface="Arial Narrow" panose="020B0606020202030204" pitchFamily="34" charset="0"/>
                        </a:rPr>
                        <a:t>/</a:t>
                      </a:r>
                      <a:r>
                        <a:rPr lang="ru-RU" sz="2800" dirty="0" err="1">
                          <a:solidFill>
                            <a:srgbClr val="000000"/>
                          </a:solidFill>
                          <a:latin typeface="Arial Narrow" panose="020B0606020202030204" pitchFamily="34" charset="0"/>
                        </a:rPr>
                        <a:t>гидралазин</a:t>
                      </a:r>
                      <a:endParaRPr lang="en-US" sz="2800" dirty="0">
                        <a:solidFill>
                          <a:srgbClr val="000000"/>
                        </a:solidFill>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rial Narrow" panose="020B0606020202030204" pitchFamily="34" charset="0"/>
                        </a:rPr>
                        <a:t>(</a:t>
                      </a:r>
                      <a:r>
                        <a:rPr lang="en-US" sz="2800" dirty="0" err="1">
                          <a:solidFill>
                            <a:srgbClr val="000000"/>
                          </a:solidFill>
                          <a:latin typeface="Arial Narrow" panose="020B0606020202030204" pitchFamily="34" charset="0"/>
                        </a:rPr>
                        <a:t>IIbB</a:t>
                      </a:r>
                      <a:r>
                        <a:rPr lang="en-US" sz="2800" dirty="0">
                          <a:solidFill>
                            <a:srgbClr val="000000"/>
                          </a:solidFill>
                          <a:latin typeface="Arial Narrow" panose="020B0606020202030204" pitchFamily="34" charset="0"/>
                        </a:rPr>
                        <a:t>)</a:t>
                      </a:r>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62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Arial Narrow" panose="020B0606020202030204" pitchFamily="34" charset="0"/>
                        </a:rPr>
                        <a:t>n-3</a:t>
                      </a:r>
                      <a:r>
                        <a:rPr lang="en-US" sz="1800" baseline="0" dirty="0">
                          <a:solidFill>
                            <a:srgbClr val="000000"/>
                          </a:solidFill>
                          <a:latin typeface="Arial Narrow" panose="020B0606020202030204" pitchFamily="34" charset="0"/>
                        </a:rPr>
                        <a:t> </a:t>
                      </a:r>
                      <a:r>
                        <a:rPr lang="ru-RU" sz="1800" baseline="0" dirty="0">
                          <a:solidFill>
                            <a:srgbClr val="000000"/>
                          </a:solidFill>
                          <a:latin typeface="Arial Narrow" panose="020B0606020202030204" pitchFamily="34" charset="0"/>
                        </a:rPr>
                        <a:t>ПНЖК (</a:t>
                      </a:r>
                      <a:r>
                        <a:rPr lang="en-US" sz="1800" baseline="0" dirty="0" err="1">
                          <a:solidFill>
                            <a:srgbClr val="000000"/>
                          </a:solidFill>
                          <a:latin typeface="Arial Narrow" panose="020B0606020202030204" pitchFamily="34" charset="0"/>
                        </a:rPr>
                        <a:t>IIbB</a:t>
                      </a:r>
                      <a:r>
                        <a:rPr lang="en-US" sz="1800" baseline="0" dirty="0">
                          <a:solidFill>
                            <a:srgbClr val="000000"/>
                          </a:solidFill>
                          <a:latin typeface="Arial Narrow" panose="020B0606020202030204" pitchFamily="34" charset="0"/>
                        </a:rPr>
                        <a:t>)</a:t>
                      </a:r>
                      <a:endParaRPr lang="ru-RU" sz="1800" dirty="0">
                        <a:solidFill>
                          <a:srgbClr val="000000"/>
                        </a:solidFill>
                        <a:latin typeface="Arial Narrow" panose="020B0606020202030204" pitchFamily="34" charset="0"/>
                      </a:endParaRPr>
                    </a:p>
                  </a:txBody>
                  <a:tcPr marL="91417" marR="91417" marT="45717" marB="45717">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bl>
          </a:graphicData>
        </a:graphic>
      </p:graphicFrame>
      <p:sp>
        <p:nvSpPr>
          <p:cNvPr id="8" name="Заголовок 1"/>
          <p:cNvSpPr txBox="1">
            <a:spLocks/>
          </p:cNvSpPr>
          <p:nvPr/>
        </p:nvSpPr>
        <p:spPr>
          <a:xfrm>
            <a:off x="-298952" y="1151995"/>
            <a:ext cx="459047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800" dirty="0" smtClean="0">
                <a:solidFill>
                  <a:srgbClr val="0070C0"/>
                </a:solidFill>
                <a:latin typeface="Arial Narrow" panose="020B0606020202030204" pitchFamily="34" charset="0"/>
              </a:rPr>
              <a:t>Терапия, рекомендованная всем пациентам с </a:t>
            </a:r>
            <a:r>
              <a:rPr lang="ru-RU" altLang="ru-RU" sz="2800" dirty="0" err="1" smtClean="0">
                <a:solidFill>
                  <a:srgbClr val="0070C0"/>
                </a:solidFill>
                <a:latin typeface="Arial Narrow" panose="020B0606020202030204" pitchFamily="34" charset="0"/>
              </a:rPr>
              <a:t>СНнФВ</a:t>
            </a:r>
            <a:endParaRPr lang="ru-RU" altLang="ru-RU" sz="2800" dirty="0">
              <a:solidFill>
                <a:srgbClr val="0070C0"/>
              </a:solidFill>
              <a:latin typeface="Arial Narrow" panose="020B0606020202030204" pitchFamily="34" charset="0"/>
            </a:endParaRPr>
          </a:p>
        </p:txBody>
      </p:sp>
      <p:pic>
        <p:nvPicPr>
          <p:cNvPr id="9" name="Рисунок 8"/>
          <p:cNvPicPr>
            <a:picLocks noChangeAspect="1"/>
          </p:cNvPicPr>
          <p:nvPr/>
        </p:nvPicPr>
        <p:blipFill>
          <a:blip r:embed="rId2"/>
          <a:stretch>
            <a:fillRect/>
          </a:stretch>
        </p:blipFill>
        <p:spPr>
          <a:xfrm>
            <a:off x="4136065" y="0"/>
            <a:ext cx="3836528" cy="1381954"/>
          </a:xfrm>
          <a:prstGeom prst="rect">
            <a:avLst/>
          </a:prstGeom>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74054"/>
          <a:stretch>
            <a:fillRect/>
          </a:stretch>
        </p:blipFill>
        <p:spPr bwMode="auto">
          <a:xfrm flipH="1">
            <a:off x="11467225" y="105103"/>
            <a:ext cx="52507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198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grpSp>
        <p:nvGrpSpPr>
          <p:cNvPr id="4" name="Группа 3"/>
          <p:cNvGrpSpPr/>
          <p:nvPr/>
        </p:nvGrpSpPr>
        <p:grpSpPr>
          <a:xfrm>
            <a:off x="0" y="0"/>
            <a:ext cx="2454443" cy="4472897"/>
            <a:chOff x="54150" y="484658"/>
            <a:chExt cx="2933674" cy="5680646"/>
          </a:xfrm>
        </p:grpSpPr>
        <p:pic>
          <p:nvPicPr>
            <p:cNvPr id="5" name="Picture 4" descr="https://s3.envato.com/files/99436255/164773.jpg"/>
            <p:cNvPicPr>
              <a:picLocks noChangeAspect="1" noChangeArrowheads="1"/>
            </p:cNvPicPr>
            <p:nvPr/>
          </p:nvPicPr>
          <p:blipFill>
            <a:blip r:embed="rId3" cstate="print"/>
            <a:srcRect t="15686"/>
            <a:stretch>
              <a:fillRect/>
            </a:stretch>
          </p:blipFill>
          <p:spPr bwMode="auto">
            <a:xfrm>
              <a:off x="323528" y="3068960"/>
              <a:ext cx="2448272" cy="3096344"/>
            </a:xfrm>
            <a:prstGeom prst="rect">
              <a:avLst/>
            </a:prstGeom>
            <a:noFill/>
          </p:spPr>
        </p:pic>
        <p:pic>
          <p:nvPicPr>
            <p:cNvPr id="6" name="Picture 6" descr="https://thebooknookblog.files.wordpress.com/2012/08/oldwomanholdinghand1.png"/>
            <p:cNvPicPr>
              <a:picLocks noChangeAspect="1" noChangeArrowheads="1"/>
            </p:cNvPicPr>
            <p:nvPr/>
          </p:nvPicPr>
          <p:blipFill>
            <a:blip r:embed="rId4" cstate="print"/>
            <a:srcRect/>
            <a:stretch>
              <a:fillRect/>
            </a:stretch>
          </p:blipFill>
          <p:spPr bwMode="auto">
            <a:xfrm>
              <a:off x="54150" y="484658"/>
              <a:ext cx="2933674" cy="2728318"/>
            </a:xfrm>
            <a:prstGeom prst="rect">
              <a:avLst/>
            </a:prstGeom>
            <a:noFill/>
          </p:spPr>
        </p:pic>
      </p:grpSp>
      <p:pic>
        <p:nvPicPr>
          <p:cNvPr id="7" name="Picture 8" descr="http://files.adme.ru/files/news/part_49/491655/7818855-R3L8T8D-500-19.jpg"/>
          <p:cNvPicPr>
            <a:picLocks noChangeAspect="1" noChangeArrowheads="1"/>
          </p:cNvPicPr>
          <p:nvPr/>
        </p:nvPicPr>
        <p:blipFill>
          <a:blip r:embed="rId5" cstate="print"/>
          <a:srcRect/>
          <a:stretch>
            <a:fillRect/>
          </a:stretch>
        </p:blipFill>
        <p:spPr bwMode="auto">
          <a:xfrm>
            <a:off x="9345209" y="186386"/>
            <a:ext cx="2716526" cy="4074790"/>
          </a:xfrm>
          <a:prstGeom prst="rect">
            <a:avLst/>
          </a:prstGeom>
          <a:noFill/>
        </p:spPr>
      </p:pic>
      <p:pic>
        <p:nvPicPr>
          <p:cNvPr id="8" name="Picture 2" descr="http://medznaika.ru/wp-content/uploads/2017/04/5ecb1f_547119a41bb74b7992afae2aab7a1040-mv2.jpg"/>
          <p:cNvPicPr>
            <a:picLocks noChangeAspect="1" noChangeArrowheads="1"/>
          </p:cNvPicPr>
          <p:nvPr/>
        </p:nvPicPr>
        <p:blipFill>
          <a:blip r:embed="rId6" cstate="print"/>
          <a:srcRect/>
          <a:stretch>
            <a:fillRect/>
          </a:stretch>
        </p:blipFill>
        <p:spPr bwMode="auto">
          <a:xfrm>
            <a:off x="2454443" y="4217"/>
            <a:ext cx="4499992" cy="2524386"/>
          </a:xfrm>
          <a:prstGeom prst="rect">
            <a:avLst/>
          </a:prstGeom>
          <a:noFill/>
        </p:spPr>
      </p:pic>
      <p:pic>
        <p:nvPicPr>
          <p:cNvPr id="9" name="Picture 13" descr="http://medcentrnorma.ru/wp-content/uploads/2011/05/ded_chempion-300x200.jpg"/>
          <p:cNvPicPr>
            <a:picLocks noChangeAspect="1" noChangeArrowheads="1"/>
          </p:cNvPicPr>
          <p:nvPr/>
        </p:nvPicPr>
        <p:blipFill>
          <a:blip r:embed="rId7" cstate="print"/>
          <a:srcRect/>
          <a:stretch>
            <a:fillRect/>
          </a:stretch>
        </p:blipFill>
        <p:spPr bwMode="auto">
          <a:xfrm>
            <a:off x="2861727" y="1960645"/>
            <a:ext cx="3702775" cy="2468517"/>
          </a:xfrm>
          <a:prstGeom prst="rect">
            <a:avLst/>
          </a:prstGeom>
          <a:noFill/>
        </p:spPr>
      </p:pic>
      <p:graphicFrame>
        <p:nvGraphicFramePr>
          <p:cNvPr id="10" name="Object 2"/>
          <p:cNvGraphicFramePr>
            <a:graphicFrameLocks noChangeAspect="1"/>
          </p:cNvGraphicFramePr>
          <p:nvPr>
            <p:extLst/>
          </p:nvPr>
        </p:nvGraphicFramePr>
        <p:xfrm>
          <a:off x="6934409" y="44503"/>
          <a:ext cx="2709565" cy="2763921"/>
        </p:xfrm>
        <a:graphic>
          <a:graphicData uri="http://schemas.openxmlformats.org/presentationml/2006/ole">
            <mc:AlternateContent xmlns:mc="http://schemas.openxmlformats.org/markup-compatibility/2006">
              <mc:Choice xmlns:v="urn:schemas-microsoft-com:vml" Requires="v">
                <p:oleObj spid="_x0000_s18447" name="Photo Editor Photo" r:id="rId8" imgW="1523810" imgH="1380952" progId="">
                  <p:embed/>
                </p:oleObj>
              </mc:Choice>
              <mc:Fallback>
                <p:oleObj name="Photo Editor Photo" r:id="rId8" imgW="1523810" imgH="1380952" progId="">
                  <p:embed/>
                  <p:pic>
                    <p:nvPicPr>
                      <p:cNvPr id="1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409" y="44503"/>
                        <a:ext cx="2709565" cy="2763921"/>
                      </a:xfrm>
                      <a:prstGeom prst="rect">
                        <a:avLst/>
                      </a:prstGeom>
                      <a:noFill/>
                      <a:ln>
                        <a:noFill/>
                      </a:ln>
                      <a:effectLst/>
                    </p:spPr>
                  </p:pic>
                </p:oleObj>
              </mc:Fallback>
            </mc:AlternateContent>
          </a:graphicData>
        </a:graphic>
      </p:graphicFrame>
      <p:sp>
        <p:nvSpPr>
          <p:cNvPr id="11" name="TextBox 10"/>
          <p:cNvSpPr txBox="1"/>
          <p:nvPr/>
        </p:nvSpPr>
        <p:spPr>
          <a:xfrm>
            <a:off x="0" y="4894362"/>
            <a:ext cx="12192000" cy="1569660"/>
          </a:xfrm>
          <a:prstGeom prst="rect">
            <a:avLst/>
          </a:prstGeom>
          <a:noFill/>
        </p:spPr>
        <p:txBody>
          <a:bodyPr wrap="square" rtlCol="0">
            <a:spAutoFit/>
          </a:bodyPr>
          <a:lstStyle/>
          <a:p>
            <a:pPr marL="457200" indent="-457200" algn="ctr">
              <a:buFont typeface="+mj-lt"/>
              <a:buAutoNum type="arabicPeriod"/>
            </a:pPr>
            <a:r>
              <a:rPr lang="ru-RU" sz="2400" dirty="0" smtClean="0">
                <a:solidFill>
                  <a:srgbClr val="0070C0"/>
                </a:solidFill>
                <a:latin typeface="Arial Black" panose="020B0A04020102020204" pitchFamily="34" charset="0"/>
              </a:rPr>
              <a:t>Тактика антигипертензивной терапии не может быть одинаковой</a:t>
            </a:r>
            <a:endParaRPr lang="ru-RU" sz="2400" dirty="0">
              <a:solidFill>
                <a:srgbClr val="0070C0"/>
              </a:solidFill>
              <a:latin typeface="Arial Black" panose="020B0A04020102020204" pitchFamily="34" charset="0"/>
            </a:endParaRPr>
          </a:p>
          <a:p>
            <a:pPr marL="457200" indent="-457200" algn="ctr">
              <a:buFont typeface="+mj-lt"/>
              <a:buAutoNum type="arabicPeriod"/>
            </a:pPr>
            <a:r>
              <a:rPr lang="ru-RU" sz="2400" dirty="0" smtClean="0">
                <a:solidFill>
                  <a:srgbClr val="0070C0"/>
                </a:solidFill>
                <a:latin typeface="Arial Black" panose="020B0A04020102020204" pitchFamily="34" charset="0"/>
              </a:rPr>
              <a:t> Оценивать биологический возраст</a:t>
            </a:r>
          </a:p>
          <a:p>
            <a:pPr marL="457200" indent="-457200" algn="ctr">
              <a:buFont typeface="+mj-lt"/>
              <a:buAutoNum type="arabicPeriod"/>
            </a:pPr>
            <a:r>
              <a:rPr lang="ru-RU" sz="2400" dirty="0" smtClean="0">
                <a:solidFill>
                  <a:srgbClr val="0070C0"/>
                </a:solidFill>
                <a:latin typeface="Arial Black" panose="020B0A04020102020204" pitchFamily="34" charset="0"/>
              </a:rPr>
              <a:t>Надежные данные о безопасности препарата у очень пожилых пациентов</a:t>
            </a:r>
            <a:endParaRPr lang="ru-RU" sz="2400" dirty="0">
              <a:solidFill>
                <a:srgbClr val="0070C0"/>
              </a:solidFill>
              <a:latin typeface="Arial Black" panose="020B0A04020102020204" pitchFamily="34" charset="0"/>
            </a:endParaRPr>
          </a:p>
        </p:txBody>
      </p:sp>
      <p:pic>
        <p:nvPicPr>
          <p:cNvPr id="12" name="Picture 11" descr="http://b1.m24.ru/c/511324.900x900p.jpg"/>
          <p:cNvPicPr>
            <a:picLocks noChangeAspect="1" noChangeArrowheads="1"/>
          </p:cNvPicPr>
          <p:nvPr/>
        </p:nvPicPr>
        <p:blipFill>
          <a:blip r:embed="rId10" cstate="print"/>
          <a:srcRect/>
          <a:stretch>
            <a:fillRect/>
          </a:stretch>
        </p:blipFill>
        <p:spPr bwMode="auto">
          <a:xfrm>
            <a:off x="6703335" y="2405773"/>
            <a:ext cx="2872948" cy="1915299"/>
          </a:xfrm>
          <a:prstGeom prst="rect">
            <a:avLst/>
          </a:prstGeom>
          <a:noFill/>
        </p:spPr>
      </p:pic>
    </p:spTree>
    <p:extLst>
      <p:ext uri="{BB962C8B-B14F-4D97-AF65-F5344CB8AC3E}">
        <p14:creationId xmlns:p14="http://schemas.microsoft.com/office/powerpoint/2010/main" val="2524747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669" y="32339"/>
            <a:ext cx="10515600" cy="1325563"/>
          </a:xfrm>
        </p:spPr>
        <p:txBody>
          <a:bodyPr>
            <a:normAutofit/>
          </a:bodyPr>
          <a:lstStyle/>
          <a:p>
            <a:pPr algn="ctr"/>
            <a:r>
              <a:rPr lang="ru-RU" sz="3200" b="1" dirty="0" smtClean="0">
                <a:solidFill>
                  <a:srgbClr val="0070C0"/>
                </a:solidFill>
              </a:rPr>
              <a:t>Представленность пациентов 70+ в РКИ по изучению препаратов для лечения СН</a:t>
            </a:r>
            <a:endParaRPr lang="ru-RU" sz="3200" b="1" dirty="0">
              <a:solidFill>
                <a:srgbClr val="0070C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27943599"/>
              </p:ext>
            </p:extLst>
          </p:nvPr>
        </p:nvGraphicFramePr>
        <p:xfrm>
          <a:off x="380144" y="2136448"/>
          <a:ext cx="11394040" cy="3108960"/>
        </p:xfrm>
        <a:graphic>
          <a:graphicData uri="http://schemas.openxmlformats.org/drawingml/2006/table">
            <a:tbl>
              <a:tblPr firstRow="1" bandRow="1">
                <a:tableStyleId>{5C22544A-7EE6-4342-B048-85BDC9FD1C3A}</a:tableStyleId>
              </a:tblPr>
              <a:tblGrid>
                <a:gridCol w="8037921">
                  <a:extLst>
                    <a:ext uri="{9D8B030D-6E8A-4147-A177-3AD203B41FA5}">
                      <a16:colId xmlns:a16="http://schemas.microsoft.com/office/drawing/2014/main" val="504660443"/>
                    </a:ext>
                  </a:extLst>
                </a:gridCol>
                <a:gridCol w="3356119">
                  <a:extLst>
                    <a:ext uri="{9D8B030D-6E8A-4147-A177-3AD203B41FA5}">
                      <a16:colId xmlns:a16="http://schemas.microsoft.com/office/drawing/2014/main" val="148135319"/>
                    </a:ext>
                  </a:extLst>
                </a:gridCol>
              </a:tblGrid>
              <a:tr h="370840">
                <a:tc>
                  <a:txBody>
                    <a:bodyPr/>
                    <a:lstStyle/>
                    <a:p>
                      <a:r>
                        <a:rPr lang="ru-RU" sz="2400" dirty="0" smtClean="0"/>
                        <a:t>Препараты</a:t>
                      </a:r>
                      <a:endParaRPr lang="ru-RU" sz="2400" dirty="0"/>
                    </a:p>
                  </a:txBody>
                  <a:tcPr/>
                </a:tc>
                <a:tc>
                  <a:txBody>
                    <a:bodyPr/>
                    <a:lstStyle/>
                    <a:p>
                      <a:pPr algn="ctr"/>
                      <a:r>
                        <a:rPr lang="ru-RU" sz="2400" dirty="0" smtClean="0"/>
                        <a:t>Исследование,</a:t>
                      </a:r>
                      <a:r>
                        <a:rPr lang="ru-RU" sz="2400" baseline="0" dirty="0" smtClean="0"/>
                        <a:t> % 70+</a:t>
                      </a:r>
                      <a:endParaRPr lang="ru-RU" sz="2400" dirty="0"/>
                    </a:p>
                  </a:txBody>
                  <a:tcPr/>
                </a:tc>
                <a:extLst>
                  <a:ext uri="{0D108BD9-81ED-4DB2-BD59-A6C34878D82A}">
                    <a16:rowId xmlns:a16="http://schemas.microsoft.com/office/drawing/2014/main" val="1815560932"/>
                  </a:ext>
                </a:extLst>
              </a:tr>
              <a:tr h="370840">
                <a:tc>
                  <a:txBody>
                    <a:bodyPr/>
                    <a:lstStyle/>
                    <a:p>
                      <a:r>
                        <a:rPr lang="ru-RU" sz="2400" dirty="0" smtClean="0"/>
                        <a:t>ИАПФ, 5 РКИ (</a:t>
                      </a:r>
                      <a:r>
                        <a:rPr lang="en-US" sz="2400" dirty="0" smtClean="0"/>
                        <a:t>SAVE,</a:t>
                      </a:r>
                      <a:r>
                        <a:rPr lang="en-US" sz="2400" baseline="0" dirty="0" smtClean="0"/>
                        <a:t> SLOVD, ATLAS, AIRE, TRACE)</a:t>
                      </a:r>
                      <a:endParaRPr lang="ru-RU" sz="2400" dirty="0"/>
                    </a:p>
                  </a:txBody>
                  <a:tcPr/>
                </a:tc>
                <a:tc>
                  <a:txBody>
                    <a:bodyPr/>
                    <a:lstStyle/>
                    <a:p>
                      <a:pPr algn="ctr"/>
                      <a:r>
                        <a:rPr lang="en-US" sz="2400" dirty="0" smtClean="0"/>
                        <a:t>SAVE 15%</a:t>
                      </a:r>
                      <a:endParaRPr lang="ru-RU" sz="2400" dirty="0"/>
                    </a:p>
                  </a:txBody>
                  <a:tcPr/>
                </a:tc>
                <a:extLst>
                  <a:ext uri="{0D108BD9-81ED-4DB2-BD59-A6C34878D82A}">
                    <a16:rowId xmlns:a16="http://schemas.microsoft.com/office/drawing/2014/main" val="1245899237"/>
                  </a:ext>
                </a:extLst>
              </a:tr>
              <a:tr h="370840">
                <a:tc>
                  <a:txBody>
                    <a:bodyPr/>
                    <a:lstStyle/>
                    <a:p>
                      <a:r>
                        <a:rPr lang="ru-RU" sz="2400" dirty="0" smtClean="0"/>
                        <a:t>БРА,</a:t>
                      </a:r>
                      <a:r>
                        <a:rPr lang="en-US" sz="2400" dirty="0" smtClean="0"/>
                        <a:t>4 </a:t>
                      </a:r>
                      <a:r>
                        <a:rPr lang="ru-RU" sz="2400" dirty="0" smtClean="0"/>
                        <a:t>РКИ </a:t>
                      </a:r>
                      <a:r>
                        <a:rPr lang="en-US" sz="2400" dirty="0" smtClean="0"/>
                        <a:t>(</a:t>
                      </a:r>
                      <a:r>
                        <a:rPr lang="en-US" sz="2400" baseline="0" dirty="0" smtClean="0"/>
                        <a:t>CHARM, ELITE II, HEAAL, </a:t>
                      </a:r>
                      <a:r>
                        <a:rPr lang="en-US" sz="2400" baseline="0" dirty="0" err="1" smtClean="0"/>
                        <a:t>ValHEFT</a:t>
                      </a:r>
                      <a:r>
                        <a:rPr lang="en-US" sz="2400" baseline="0" dirty="0" smtClean="0"/>
                        <a:t>)</a:t>
                      </a:r>
                      <a:endParaRPr lang="ru-RU" sz="2400" dirty="0"/>
                    </a:p>
                  </a:txBody>
                  <a:tcPr/>
                </a:tc>
                <a:tc>
                  <a:txBody>
                    <a:bodyPr/>
                    <a:lstStyle/>
                    <a:p>
                      <a:pPr algn="ctr"/>
                      <a:r>
                        <a:rPr lang="en-US" sz="2400" dirty="0" smtClean="0"/>
                        <a:t>CHARM 23%</a:t>
                      </a:r>
                      <a:endParaRPr lang="ru-RU" sz="2400" dirty="0"/>
                    </a:p>
                  </a:txBody>
                  <a:tcPr/>
                </a:tc>
                <a:extLst>
                  <a:ext uri="{0D108BD9-81ED-4DB2-BD59-A6C34878D82A}">
                    <a16:rowId xmlns:a16="http://schemas.microsoft.com/office/drawing/2014/main" val="738832994"/>
                  </a:ext>
                </a:extLst>
              </a:tr>
              <a:tr h="467207">
                <a:tc>
                  <a:txBody>
                    <a:bodyPr/>
                    <a:lstStyle/>
                    <a:p>
                      <a:r>
                        <a:rPr lang="ru-RU" sz="2400" dirty="0" smtClean="0"/>
                        <a:t>ББ</a:t>
                      </a:r>
                      <a:r>
                        <a:rPr lang="en-US" sz="2400" dirty="0" smtClean="0"/>
                        <a:t>, 5 </a:t>
                      </a:r>
                      <a:r>
                        <a:rPr lang="ru-RU" sz="2400" dirty="0" smtClean="0"/>
                        <a:t>РКИ (</a:t>
                      </a:r>
                      <a:r>
                        <a:rPr lang="en-US" sz="2400" dirty="0" smtClean="0"/>
                        <a:t>CIBIS</a:t>
                      </a:r>
                      <a:r>
                        <a:rPr lang="en-US" sz="2400" baseline="0" dirty="0" smtClean="0"/>
                        <a:t> II, COPERNICUS, COMET, MERIT-HF, SENIORS)</a:t>
                      </a:r>
                      <a:endParaRPr lang="ru-RU" sz="2400" dirty="0"/>
                    </a:p>
                  </a:txBody>
                  <a:tcPr/>
                </a:tc>
                <a:tc>
                  <a:txBody>
                    <a:bodyPr/>
                    <a:lstStyle/>
                    <a:p>
                      <a:pPr algn="ctr"/>
                      <a:r>
                        <a:rPr lang="en-US" sz="2400" dirty="0" smtClean="0"/>
                        <a:t>MERIT-HF</a:t>
                      </a:r>
                      <a:r>
                        <a:rPr lang="en-US" sz="2400" baseline="0" dirty="0" smtClean="0"/>
                        <a:t> 32%</a:t>
                      </a:r>
                    </a:p>
                    <a:p>
                      <a:pPr algn="ctr"/>
                      <a:r>
                        <a:rPr lang="en-US" sz="2400" b="1" baseline="0" dirty="0" smtClean="0">
                          <a:solidFill>
                            <a:srgbClr val="FF0000"/>
                          </a:solidFill>
                        </a:rPr>
                        <a:t>SENIORS 100%</a:t>
                      </a:r>
                      <a:endParaRPr lang="ru-RU" sz="2400" b="1" dirty="0">
                        <a:solidFill>
                          <a:srgbClr val="FF0000"/>
                        </a:solidFill>
                      </a:endParaRPr>
                    </a:p>
                  </a:txBody>
                  <a:tcPr/>
                </a:tc>
                <a:extLst>
                  <a:ext uri="{0D108BD9-81ED-4DB2-BD59-A6C34878D82A}">
                    <a16:rowId xmlns:a16="http://schemas.microsoft.com/office/drawing/2014/main" val="608931741"/>
                  </a:ext>
                </a:extLst>
              </a:tr>
              <a:tr h="370840">
                <a:tc>
                  <a:txBody>
                    <a:bodyPr/>
                    <a:lstStyle/>
                    <a:p>
                      <a:r>
                        <a:rPr lang="ru-RU" sz="2400" dirty="0" smtClean="0"/>
                        <a:t>АМКР</a:t>
                      </a:r>
                      <a:r>
                        <a:rPr lang="en-US" sz="2400" dirty="0" smtClean="0"/>
                        <a:t>, 4 </a:t>
                      </a:r>
                      <a:r>
                        <a:rPr lang="ru-RU" sz="2400" dirty="0" smtClean="0"/>
                        <a:t>РКИ (</a:t>
                      </a:r>
                      <a:r>
                        <a:rPr lang="en-US" sz="2400" baseline="0" dirty="0" smtClean="0"/>
                        <a:t>RALES, EPHESUS, EMPHASIS-HF)</a:t>
                      </a:r>
                      <a:endParaRPr lang="ru-RU" sz="2400" dirty="0"/>
                    </a:p>
                  </a:txBody>
                  <a:tcPr/>
                </a:tc>
                <a:tc>
                  <a:txBody>
                    <a:bodyPr/>
                    <a:lstStyle/>
                    <a:p>
                      <a:pPr algn="ctr"/>
                      <a:r>
                        <a:rPr lang="en-US" sz="2400" baseline="0" dirty="0" smtClean="0"/>
                        <a:t>EMPHASIS-HF</a:t>
                      </a:r>
                      <a:r>
                        <a:rPr lang="ru-RU" sz="2400" baseline="0" dirty="0" smtClean="0"/>
                        <a:t> 24%</a:t>
                      </a:r>
                      <a:endParaRPr lang="ru-RU" sz="2400" dirty="0"/>
                    </a:p>
                  </a:txBody>
                  <a:tcPr/>
                </a:tc>
                <a:extLst>
                  <a:ext uri="{0D108BD9-81ED-4DB2-BD59-A6C34878D82A}">
                    <a16:rowId xmlns:a16="http://schemas.microsoft.com/office/drawing/2014/main" val="713761330"/>
                  </a:ext>
                </a:extLst>
              </a:tr>
              <a:tr h="370840">
                <a:tc>
                  <a:txBody>
                    <a:bodyPr/>
                    <a:lstStyle/>
                    <a:p>
                      <a:r>
                        <a:rPr lang="ru-RU" sz="2400" dirty="0" smtClean="0"/>
                        <a:t>АРНИ,</a:t>
                      </a:r>
                      <a:r>
                        <a:rPr lang="ru-RU" sz="2400" baseline="0" dirty="0" smtClean="0"/>
                        <a:t> 1 РКИ (</a:t>
                      </a:r>
                      <a:r>
                        <a:rPr lang="en-US" sz="2400" baseline="0" dirty="0" smtClean="0"/>
                        <a:t>PARADIGM-HF)</a:t>
                      </a:r>
                      <a:endParaRPr lang="ru-RU" sz="2400" dirty="0"/>
                    </a:p>
                  </a:txBody>
                  <a:tcPr/>
                </a:tc>
                <a:tc>
                  <a:txBody>
                    <a:bodyPr/>
                    <a:lstStyle/>
                    <a:p>
                      <a:pPr algn="ctr"/>
                      <a:r>
                        <a:rPr lang="en-US" sz="2400" dirty="0" smtClean="0"/>
                        <a:t>18,6%</a:t>
                      </a:r>
                      <a:endParaRPr lang="ru-RU" sz="2400" dirty="0"/>
                    </a:p>
                  </a:txBody>
                  <a:tcPr/>
                </a:tc>
                <a:extLst>
                  <a:ext uri="{0D108BD9-81ED-4DB2-BD59-A6C34878D82A}">
                    <a16:rowId xmlns:a16="http://schemas.microsoft.com/office/drawing/2014/main" val="3811716337"/>
                  </a:ext>
                </a:extLst>
              </a:tr>
            </a:tbl>
          </a:graphicData>
        </a:graphic>
      </p:graphicFrame>
      <p:sp>
        <p:nvSpPr>
          <p:cNvPr id="5" name="TextBox 4"/>
          <p:cNvSpPr txBox="1"/>
          <p:nvPr/>
        </p:nvSpPr>
        <p:spPr>
          <a:xfrm>
            <a:off x="8371369" y="6249999"/>
            <a:ext cx="7538483" cy="307777"/>
          </a:xfrm>
          <a:prstGeom prst="rect">
            <a:avLst/>
          </a:prstGeom>
          <a:noFill/>
        </p:spPr>
        <p:txBody>
          <a:bodyPr wrap="square" rtlCol="0">
            <a:spAutoFit/>
          </a:bodyPr>
          <a:lstStyle/>
          <a:p>
            <a:r>
              <a:rPr lang="en-US" sz="1400" dirty="0"/>
              <a:t>Guerra F et al Biomed Res Int. 2017;2017:1483873</a:t>
            </a:r>
            <a:endParaRPr lang="ru-RU" sz="1400" dirty="0"/>
          </a:p>
        </p:txBody>
      </p:sp>
    </p:spTree>
    <p:extLst>
      <p:ext uri="{BB962C8B-B14F-4D97-AF65-F5344CB8AC3E}">
        <p14:creationId xmlns:p14="http://schemas.microsoft.com/office/powerpoint/2010/main" val="826632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828366" y="6517252"/>
            <a:ext cx="4572000" cy="276999"/>
          </a:xfrm>
          <a:prstGeom prst="rect">
            <a:avLst/>
          </a:prstGeom>
        </p:spPr>
        <p:txBody>
          <a:bodyPr wrap="square">
            <a:spAutoFit/>
          </a:bodyPr>
          <a:lstStyle/>
          <a:p>
            <a:pPr algn="r"/>
            <a:r>
              <a:rPr lang="da-DK" sz="1200" dirty="0">
                <a:solidFill>
                  <a:srgbClr val="B4DCFA">
                    <a:lumMod val="25000"/>
                  </a:srgbClr>
                </a:solidFill>
                <a:cs typeface="Times New Roman" panose="02020603050405020304" pitchFamily="18" charset="0"/>
              </a:rPr>
              <a:t>Borghi C et al. Adv Ther. 2018 May;35(5):604-618</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6423719"/>
            <a:ext cx="9180512" cy="9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Glass/>
                    </a14:imgEffect>
                    <a14:imgEffect>
                      <a14:saturation sat="300000"/>
                    </a14:imgEffect>
                  </a14:imgLayer>
                </a14:imgProps>
              </a:ext>
              <a:ext uri="{28A0092B-C50C-407E-A947-70E740481C1C}">
                <a14:useLocalDpi xmlns:a14="http://schemas.microsoft.com/office/drawing/2010/main" val="0"/>
              </a:ext>
            </a:extLst>
          </a:blip>
          <a:srcRect l="1544"/>
          <a:stretch/>
        </p:blipFill>
        <p:spPr bwMode="auto">
          <a:xfrm>
            <a:off x="1487487" y="476673"/>
            <a:ext cx="9180513" cy="5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6">
            <a:clrChange>
              <a:clrFrom>
                <a:srgbClr val="F9F9F9"/>
              </a:clrFrom>
              <a:clrTo>
                <a:srgbClr val="F9F9F9">
                  <a:alpha val="0"/>
                </a:srgbClr>
              </a:clrTo>
            </a:clrChange>
            <a:extLst>
              <a:ext uri="{28A0092B-C50C-407E-A947-70E740481C1C}">
                <a14:useLocalDpi xmlns:a14="http://schemas.microsoft.com/office/drawing/2010/main" val="0"/>
              </a:ext>
            </a:extLst>
          </a:blip>
          <a:srcRect b="9281"/>
          <a:stretch/>
        </p:blipFill>
        <p:spPr bwMode="auto">
          <a:xfrm>
            <a:off x="1922284" y="1825244"/>
            <a:ext cx="5023408" cy="405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1633538" y="122730"/>
            <a:ext cx="8854950" cy="353943"/>
          </a:xfrm>
          <a:prstGeom prst="rect">
            <a:avLst/>
          </a:prstGeom>
        </p:spPr>
        <p:txBody>
          <a:bodyPr wrap="square">
            <a:spAutoFit/>
          </a:bodyPr>
          <a:lstStyle/>
          <a:p>
            <a:r>
              <a:rPr lang="ru-RU" sz="1700" kern="0" dirty="0">
                <a:ln w="50800"/>
                <a:solidFill>
                  <a:srgbClr val="052F4F"/>
                </a:solidFill>
                <a:effectLst>
                  <a:outerShdw blurRad="38100" dist="38100" dir="2700000" algn="tl">
                    <a:srgbClr val="000000">
                      <a:alpha val="43137"/>
                    </a:srgbClr>
                  </a:outerShdw>
                </a:effectLst>
              </a:rPr>
              <a:t>Эффективность и безопасность </a:t>
            </a:r>
            <a:r>
              <a:rPr lang="ru-RU" sz="1700" kern="0" dirty="0" err="1">
                <a:ln w="50800"/>
                <a:solidFill>
                  <a:srgbClr val="052F4F"/>
                </a:solidFill>
                <a:effectLst>
                  <a:outerShdw blurRad="38100" dist="38100" dir="2700000" algn="tl">
                    <a:srgbClr val="000000">
                      <a:alpha val="43137"/>
                    </a:srgbClr>
                  </a:outerShdw>
                </a:effectLst>
              </a:rPr>
              <a:t>зофеноприла</a:t>
            </a:r>
            <a:r>
              <a:rPr lang="ru-RU" sz="1700" kern="0" dirty="0">
                <a:ln w="50800"/>
                <a:solidFill>
                  <a:srgbClr val="052F4F"/>
                </a:solidFill>
                <a:effectLst>
                  <a:outerShdw blurRad="38100" dist="38100" dir="2700000" algn="tl">
                    <a:srgbClr val="000000">
                      <a:alpha val="43137"/>
                    </a:srgbClr>
                  </a:outerShdw>
                </a:effectLst>
              </a:rPr>
              <a:t> </a:t>
            </a:r>
            <a:r>
              <a:rPr lang="ru-RU" sz="1700" kern="0" smtClean="0">
                <a:ln w="50800"/>
                <a:solidFill>
                  <a:srgbClr val="052F4F"/>
                </a:solidFill>
                <a:effectLst>
                  <a:outerShdw blurRad="38100" dist="38100" dir="2700000" algn="tl">
                    <a:srgbClr val="000000">
                      <a:alpha val="43137"/>
                    </a:srgbClr>
                  </a:outerShdw>
                </a:effectLst>
              </a:rPr>
              <a:t>по сравнению </a:t>
            </a:r>
            <a:r>
              <a:rPr lang="ru-RU" sz="1700" kern="0" dirty="0">
                <a:ln w="50800"/>
                <a:solidFill>
                  <a:srgbClr val="052F4F"/>
                </a:solidFill>
                <a:effectLst>
                  <a:outerShdw blurRad="38100" dist="38100" dir="2700000" algn="tl">
                    <a:srgbClr val="000000">
                      <a:alpha val="43137"/>
                    </a:srgbClr>
                  </a:outerShdw>
                </a:effectLst>
              </a:rPr>
              <a:t>с рамиприлом в лечении ИМ и СН</a:t>
            </a:r>
          </a:p>
        </p:txBody>
      </p:sp>
      <p:sp>
        <p:nvSpPr>
          <p:cNvPr id="13" name="Прямоугольник 12"/>
          <p:cNvSpPr/>
          <p:nvPr/>
        </p:nvSpPr>
        <p:spPr>
          <a:xfrm>
            <a:off x="195146" y="15008"/>
            <a:ext cx="1292341" cy="461665"/>
          </a:xfrm>
          <a:prstGeom prst="rect">
            <a:avLst/>
          </a:prstGeom>
        </p:spPr>
        <p:txBody>
          <a:bodyPr wrap="none">
            <a:spAutoFit/>
          </a:bodyPr>
          <a:lstStyle/>
          <a:p>
            <a:pPr>
              <a:defRPr/>
            </a:pPr>
            <a:r>
              <a:rPr lang="en-US" sz="2400" kern="0" dirty="0">
                <a:ln w="50800"/>
                <a:solidFill>
                  <a:srgbClr val="FF0000"/>
                </a:solidFill>
                <a:effectLst>
                  <a:outerShdw blurRad="38100" dist="38100" dir="2700000" algn="tl">
                    <a:srgbClr val="000000">
                      <a:alpha val="43137"/>
                    </a:srgbClr>
                  </a:outerShdw>
                </a:effectLst>
              </a:rPr>
              <a:t>SMILE-IV</a:t>
            </a:r>
            <a:endParaRPr lang="ru-RU" kern="0" dirty="0">
              <a:solidFill>
                <a:srgbClr val="FF0000"/>
              </a:solidFill>
            </a:endParaRPr>
          </a:p>
        </p:txBody>
      </p:sp>
      <p:sp>
        <p:nvSpPr>
          <p:cNvPr id="2" name="Прямоугольник 1"/>
          <p:cNvSpPr/>
          <p:nvPr/>
        </p:nvSpPr>
        <p:spPr>
          <a:xfrm>
            <a:off x="1145407" y="676066"/>
            <a:ext cx="8552764" cy="116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algn="ctr">
              <a:spcBef>
                <a:spcPct val="0"/>
              </a:spcBef>
            </a:pPr>
            <a:r>
              <a:rPr lang="ru-RU" sz="2800" b="1" kern="0" dirty="0">
                <a:ln w="50800"/>
                <a:solidFill>
                  <a:srgbClr val="0070C0"/>
                </a:solidFill>
              </a:rPr>
              <a:t>Зофеноприл снижает риск смерти у пациентов с сердечной </a:t>
            </a:r>
            <a:r>
              <a:rPr lang="ru-RU" sz="2800" b="1" kern="0" dirty="0" smtClean="0">
                <a:ln w="50800"/>
                <a:solidFill>
                  <a:srgbClr val="0070C0"/>
                </a:solidFill>
              </a:rPr>
              <a:t>недостаточностью у </a:t>
            </a:r>
            <a:r>
              <a:rPr lang="ru-RU" sz="2800" b="1" kern="0" dirty="0">
                <a:ln w="50800"/>
                <a:solidFill>
                  <a:srgbClr val="0070C0"/>
                </a:solidFill>
              </a:rPr>
              <a:t>пациентов старше 76 </a:t>
            </a:r>
            <a:r>
              <a:rPr lang="ru-RU" sz="2800" b="1" kern="0" dirty="0" smtClean="0">
                <a:ln w="50800"/>
                <a:solidFill>
                  <a:srgbClr val="0070C0"/>
                </a:solidFill>
              </a:rPr>
              <a:t>лет</a:t>
            </a:r>
            <a:r>
              <a:rPr lang="en-US" sz="2800" b="1" kern="0" dirty="0" smtClean="0">
                <a:ln w="50800"/>
                <a:solidFill>
                  <a:srgbClr val="0070C0"/>
                </a:solidFill>
              </a:rPr>
              <a:t> </a:t>
            </a:r>
            <a:endParaRPr lang="ru-RU" sz="2800" b="1" kern="0" dirty="0">
              <a:ln w="50800"/>
              <a:solidFill>
                <a:srgbClr val="0070C0"/>
              </a:solidFill>
            </a:endParaRPr>
          </a:p>
        </p:txBody>
      </p:sp>
      <p:sp>
        <p:nvSpPr>
          <p:cNvPr id="3" name="Прямоугольник 2"/>
          <p:cNvSpPr/>
          <p:nvPr/>
        </p:nvSpPr>
        <p:spPr>
          <a:xfrm>
            <a:off x="8154166" y="3535835"/>
            <a:ext cx="3384260" cy="461665"/>
          </a:xfrm>
          <a:prstGeom prst="rect">
            <a:avLst/>
          </a:prstGeom>
        </p:spPr>
        <p:txBody>
          <a:bodyPr wrap="none">
            <a:spAutoFit/>
          </a:bodyPr>
          <a:lstStyle/>
          <a:p>
            <a:r>
              <a:rPr lang="ru-RU" sz="2400" dirty="0" smtClean="0">
                <a:solidFill>
                  <a:prstClr val="black"/>
                </a:solidFill>
              </a:rPr>
              <a:t>ОР </a:t>
            </a:r>
            <a:r>
              <a:rPr lang="en-US" sz="2400" dirty="0" smtClean="0">
                <a:solidFill>
                  <a:prstClr val="black"/>
                </a:solidFill>
              </a:rPr>
              <a:t>0.56</a:t>
            </a:r>
            <a:r>
              <a:rPr lang="en-US" sz="2400" dirty="0">
                <a:solidFill>
                  <a:prstClr val="black"/>
                </a:solidFill>
              </a:rPr>
              <a:t>, 95% </a:t>
            </a:r>
            <a:r>
              <a:rPr lang="ru-RU" sz="2400" dirty="0" smtClean="0">
                <a:solidFill>
                  <a:prstClr val="black"/>
                </a:solidFill>
              </a:rPr>
              <a:t>ДИ</a:t>
            </a:r>
            <a:r>
              <a:rPr lang="en-US" sz="2400" dirty="0" smtClean="0">
                <a:solidFill>
                  <a:prstClr val="black"/>
                </a:solidFill>
              </a:rPr>
              <a:t> </a:t>
            </a:r>
            <a:r>
              <a:rPr lang="en-US" sz="2400" dirty="0">
                <a:solidFill>
                  <a:prstClr val="black"/>
                </a:solidFill>
              </a:rPr>
              <a:t>0.35–0.91</a:t>
            </a:r>
            <a:endParaRPr lang="ru-RU" sz="2400" dirty="0">
              <a:solidFill>
                <a:prstClr val="black"/>
              </a:solidFill>
            </a:endParaRPr>
          </a:p>
        </p:txBody>
      </p:sp>
      <p:sp>
        <p:nvSpPr>
          <p:cNvPr id="14" name="Прямоугольник 13"/>
          <p:cNvSpPr/>
          <p:nvPr/>
        </p:nvSpPr>
        <p:spPr>
          <a:xfrm>
            <a:off x="3835203" y="5724068"/>
            <a:ext cx="1225015" cy="338554"/>
          </a:xfrm>
          <a:prstGeom prst="rect">
            <a:avLst/>
          </a:prstGeom>
        </p:spPr>
        <p:txBody>
          <a:bodyPr wrap="none">
            <a:spAutoFit/>
          </a:bodyPr>
          <a:lstStyle/>
          <a:p>
            <a:r>
              <a:rPr lang="ru-RU" sz="1600" dirty="0">
                <a:solidFill>
                  <a:prstClr val="black"/>
                </a:solidFill>
              </a:rPr>
              <a:t>Время (годы)</a:t>
            </a:r>
          </a:p>
        </p:txBody>
      </p:sp>
      <p:sp>
        <p:nvSpPr>
          <p:cNvPr id="15" name="Прямоугольник 14"/>
          <p:cNvSpPr/>
          <p:nvPr/>
        </p:nvSpPr>
        <p:spPr>
          <a:xfrm>
            <a:off x="3700439" y="1856502"/>
            <a:ext cx="2418457" cy="338554"/>
          </a:xfrm>
          <a:prstGeom prst="rect">
            <a:avLst/>
          </a:prstGeom>
          <a:solidFill>
            <a:schemeClr val="bg1"/>
          </a:solidFill>
        </p:spPr>
        <p:txBody>
          <a:bodyPr wrap="square">
            <a:spAutoFit/>
          </a:bodyPr>
          <a:lstStyle/>
          <a:p>
            <a:r>
              <a:rPr lang="ru-RU" sz="1600" dirty="0">
                <a:solidFill>
                  <a:prstClr val="black"/>
                </a:solidFill>
                <a:effectLst>
                  <a:outerShdw blurRad="38100" dist="38100" dir="2700000" algn="tl">
                    <a:srgbClr val="000000">
                      <a:alpha val="43137"/>
                    </a:srgbClr>
                  </a:outerShdw>
                </a:effectLst>
              </a:rPr>
              <a:t>Пожилые пациенты</a:t>
            </a:r>
          </a:p>
        </p:txBody>
      </p:sp>
      <p:sp>
        <p:nvSpPr>
          <p:cNvPr id="4" name="TextBox 3"/>
          <p:cNvSpPr txBox="1"/>
          <p:nvPr/>
        </p:nvSpPr>
        <p:spPr>
          <a:xfrm>
            <a:off x="6862813" y="3522846"/>
            <a:ext cx="1164656" cy="584775"/>
          </a:xfrm>
          <a:prstGeom prst="rect">
            <a:avLst/>
          </a:prstGeom>
          <a:noFill/>
        </p:spPr>
        <p:txBody>
          <a:bodyPr wrap="square" rtlCol="0">
            <a:spAutoFit/>
          </a:bodyPr>
          <a:lstStyle/>
          <a:p>
            <a:r>
              <a:rPr lang="ru-RU" sz="3200" b="1" dirty="0" smtClean="0">
                <a:solidFill>
                  <a:srgbClr val="FF0000"/>
                </a:solidFill>
              </a:rPr>
              <a:t>-44%</a:t>
            </a:r>
            <a:endParaRPr lang="ru-RU" sz="3200" b="1" dirty="0">
              <a:solidFill>
                <a:srgbClr val="FF0000"/>
              </a:solidFill>
            </a:endParaRPr>
          </a:p>
        </p:txBody>
      </p:sp>
      <p:sp>
        <p:nvSpPr>
          <p:cNvPr id="5" name="Стрелка вниз 4"/>
          <p:cNvSpPr/>
          <p:nvPr/>
        </p:nvSpPr>
        <p:spPr>
          <a:xfrm>
            <a:off x="6824312" y="3535835"/>
            <a:ext cx="288757" cy="65115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77557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44624"/>
            <a:ext cx="9071992" cy="1143000"/>
          </a:xfrm>
        </p:spPr>
        <p:txBody>
          <a:bodyPr>
            <a:noAutofit/>
          </a:bodyPr>
          <a:lstStyle/>
          <a:p>
            <a:pPr algn="ctr"/>
            <a:r>
              <a:rPr lang="en-US" sz="3200" b="1" dirty="0">
                <a:solidFill>
                  <a:srgbClr val="0070C0"/>
                </a:solidFill>
                <a:latin typeface="Arial Narrow" panose="020B0606020202030204" pitchFamily="34" charset="0"/>
              </a:rPr>
              <a:t>SENIORS: </a:t>
            </a:r>
            <a:r>
              <a:rPr lang="ru-RU" sz="3200" b="1" dirty="0" err="1">
                <a:solidFill>
                  <a:srgbClr val="0070C0"/>
                </a:solidFill>
                <a:latin typeface="Arial Narrow" panose="020B0606020202030204" pitchFamily="34" charset="0"/>
              </a:rPr>
              <a:t>небиволол</a:t>
            </a:r>
            <a:r>
              <a:rPr lang="ru-RU" sz="3200" b="1" dirty="0">
                <a:solidFill>
                  <a:srgbClr val="0070C0"/>
                </a:solidFill>
                <a:latin typeface="Arial Narrow" panose="020B0606020202030204" pitchFamily="34" charset="0"/>
              </a:rPr>
              <a:t> эффективен и безопасен </a:t>
            </a:r>
            <a:br>
              <a:rPr lang="ru-RU" sz="3200" b="1" dirty="0">
                <a:solidFill>
                  <a:srgbClr val="0070C0"/>
                </a:solidFill>
                <a:latin typeface="Arial Narrow" panose="020B0606020202030204" pitchFamily="34" charset="0"/>
              </a:rPr>
            </a:br>
            <a:r>
              <a:rPr lang="ru-RU" sz="3200" b="1" dirty="0">
                <a:solidFill>
                  <a:srgbClr val="0070C0"/>
                </a:solidFill>
                <a:latin typeface="Arial Narrow" panose="020B0606020202030204" pitchFamily="34" charset="0"/>
              </a:rPr>
              <a:t>у пожилых пациентов с ХСН</a:t>
            </a:r>
            <a:r>
              <a:rPr lang="en-US" sz="3200" b="1" dirty="0">
                <a:solidFill>
                  <a:srgbClr val="0070C0"/>
                </a:solidFill>
                <a:latin typeface="Arial Narrow" panose="020B0606020202030204" pitchFamily="34" charset="0"/>
              </a:rPr>
              <a:t> </a:t>
            </a:r>
            <a:endParaRPr lang="ru-RU" sz="3200" b="1" dirty="0">
              <a:solidFill>
                <a:srgbClr val="0070C0"/>
              </a:solidFill>
              <a:latin typeface="Arial Narrow" panose="020B0606020202030204" pitchFamily="34" charset="0"/>
            </a:endParaRPr>
          </a:p>
        </p:txBody>
      </p:sp>
      <p:sp>
        <p:nvSpPr>
          <p:cNvPr id="4" name="TextBox 3"/>
          <p:cNvSpPr txBox="1"/>
          <p:nvPr/>
        </p:nvSpPr>
        <p:spPr>
          <a:xfrm>
            <a:off x="5011991" y="5833328"/>
            <a:ext cx="5148064" cy="307777"/>
          </a:xfrm>
          <a:prstGeom prst="rect">
            <a:avLst/>
          </a:prstGeom>
          <a:noFill/>
        </p:spPr>
        <p:txBody>
          <a:bodyPr wrap="square" rtlCol="0">
            <a:spAutoFit/>
          </a:bodyPr>
          <a:lstStyle/>
          <a:p>
            <a:pPr algn="r"/>
            <a:r>
              <a:rPr lang="en-US" sz="1400" dirty="0">
                <a:latin typeface="Arial Narrow" panose="020B0606020202030204" pitchFamily="34" charset="0"/>
              </a:rPr>
              <a:t>SENIORS Investigators. </a:t>
            </a:r>
            <a:r>
              <a:rPr lang="en-US" sz="1400" dirty="0" err="1">
                <a:latin typeface="Arial Narrow" panose="020B0606020202030204" pitchFamily="34" charset="0"/>
              </a:rPr>
              <a:t>Eur</a:t>
            </a:r>
            <a:r>
              <a:rPr lang="en-US" sz="1400" dirty="0">
                <a:latin typeface="Arial Narrow" panose="020B0606020202030204" pitchFamily="34" charset="0"/>
              </a:rPr>
              <a:t> Heart J 2005;26:215–225</a:t>
            </a:r>
            <a:endParaRPr lang="ru-RU" sz="1400" dirty="0">
              <a:latin typeface="Arial Narrow" panose="020B0606020202030204" pitchFamily="34" charset="0"/>
            </a:endParaRPr>
          </a:p>
        </p:txBody>
      </p:sp>
      <p:sp>
        <p:nvSpPr>
          <p:cNvPr id="5" name="TextBox 4"/>
          <p:cNvSpPr txBox="1"/>
          <p:nvPr/>
        </p:nvSpPr>
        <p:spPr>
          <a:xfrm>
            <a:off x="3680351" y="2756729"/>
            <a:ext cx="6588224" cy="1384995"/>
          </a:xfrm>
          <a:prstGeom prst="rect">
            <a:avLst/>
          </a:prstGeom>
          <a:noFill/>
        </p:spPr>
        <p:txBody>
          <a:bodyPr wrap="square" rtlCol="0">
            <a:spAutoFit/>
          </a:bodyPr>
          <a:lstStyle/>
          <a:p>
            <a:r>
              <a:rPr lang="ru-RU" sz="2800" dirty="0">
                <a:latin typeface="Arial Narrow" panose="020B0606020202030204" pitchFamily="34" charset="0"/>
              </a:rPr>
              <a:t>Риск комбинированной конечной точки                              (смерть от любой причины + госпитализации по сердечно-сосудистым причинам)</a:t>
            </a:r>
          </a:p>
        </p:txBody>
      </p:sp>
      <p:sp>
        <p:nvSpPr>
          <p:cNvPr id="6" name="Стрелка вниз 5"/>
          <p:cNvSpPr/>
          <p:nvPr/>
        </p:nvSpPr>
        <p:spPr>
          <a:xfrm>
            <a:off x="1555607" y="2828736"/>
            <a:ext cx="201622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effectLst>
                  <a:outerShdw blurRad="38100" dist="38100" dir="2700000" algn="tl">
                    <a:srgbClr val="000000">
                      <a:alpha val="43137"/>
                    </a:srgbClr>
                  </a:outerShdw>
                </a:effectLst>
                <a:latin typeface="Arial Narrow" panose="020B0606020202030204" pitchFamily="34" charset="0"/>
              </a:rPr>
              <a:t>14%</a:t>
            </a:r>
          </a:p>
        </p:txBody>
      </p:sp>
      <p:sp>
        <p:nvSpPr>
          <p:cNvPr id="7" name="Стрелка вниз 6"/>
          <p:cNvSpPr/>
          <p:nvPr/>
        </p:nvSpPr>
        <p:spPr>
          <a:xfrm>
            <a:off x="1555607" y="4556928"/>
            <a:ext cx="2016224"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effectLst>
                  <a:outerShdw blurRad="38100" dist="38100" dir="2700000" algn="tl">
                    <a:srgbClr val="000000">
                      <a:alpha val="43137"/>
                    </a:srgbClr>
                  </a:outerShdw>
                </a:effectLst>
                <a:latin typeface="Arial Narrow" panose="020B0606020202030204" pitchFamily="34" charset="0"/>
              </a:rPr>
              <a:t>38%</a:t>
            </a:r>
          </a:p>
        </p:txBody>
      </p:sp>
      <p:sp>
        <p:nvSpPr>
          <p:cNvPr id="8" name="TextBox 7"/>
          <p:cNvSpPr txBox="1"/>
          <p:nvPr/>
        </p:nvSpPr>
        <p:spPr>
          <a:xfrm>
            <a:off x="3715847" y="4628936"/>
            <a:ext cx="6588224" cy="523220"/>
          </a:xfrm>
          <a:prstGeom prst="rect">
            <a:avLst/>
          </a:prstGeom>
          <a:noFill/>
        </p:spPr>
        <p:txBody>
          <a:bodyPr wrap="square" rtlCol="0">
            <a:spAutoFit/>
          </a:bodyPr>
          <a:lstStyle/>
          <a:p>
            <a:r>
              <a:rPr lang="ru-RU" sz="2800" dirty="0">
                <a:latin typeface="Arial Narrow" panose="020B0606020202030204" pitchFamily="34" charset="0"/>
              </a:rPr>
              <a:t>Риск внезапной сердечной смерти</a:t>
            </a:r>
          </a:p>
        </p:txBody>
      </p:sp>
      <p:sp>
        <p:nvSpPr>
          <p:cNvPr id="9" name="Rectangle 68"/>
          <p:cNvSpPr>
            <a:spLocks noChangeArrowheads="1"/>
          </p:cNvSpPr>
          <p:nvPr/>
        </p:nvSpPr>
        <p:spPr bwMode="auto">
          <a:xfrm>
            <a:off x="-20548" y="1739423"/>
            <a:ext cx="12365665" cy="867930"/>
          </a:xfrm>
          <a:prstGeom prst="rect">
            <a:avLst/>
          </a:prstGeom>
          <a:noFill/>
          <a:ln w="12700">
            <a:noFill/>
            <a:miter lim="800000"/>
            <a:headEnd/>
            <a:tailEnd/>
          </a:ln>
          <a:effectLst/>
        </p:spPr>
        <p:txBody>
          <a:bodyPr wrap="square" lIns="64008" tIns="27432" rIns="64008" bIns="27432" anchor="ctr">
            <a:spAutoFit/>
          </a:bodyPr>
          <a:lstStyle/>
          <a:p>
            <a:pPr algn="ctr">
              <a:lnSpc>
                <a:spcPct val="110000"/>
              </a:lnSpc>
              <a:spcBef>
                <a:spcPct val="0"/>
              </a:spcBef>
              <a:buClr>
                <a:srgbClr val="66FFFF"/>
              </a:buClr>
              <a:buFont typeface="Wingdings" pitchFamily="2" charset="2"/>
              <a:buNone/>
              <a:defRPr/>
            </a:pPr>
            <a:r>
              <a:rPr lang="en-US" sz="2400" dirty="0"/>
              <a:t>N=2128</a:t>
            </a:r>
            <a:r>
              <a:rPr lang="ru-RU" sz="2400" dirty="0"/>
              <a:t>, пациенты </a:t>
            </a:r>
            <a:r>
              <a:rPr lang="en-US" sz="2400" b="1" dirty="0">
                <a:solidFill>
                  <a:schemeClr val="accent1"/>
                </a:solidFill>
              </a:rPr>
              <a:t>≥ 70 </a:t>
            </a:r>
            <a:r>
              <a:rPr lang="ru-RU" sz="2400" b="1" dirty="0">
                <a:solidFill>
                  <a:schemeClr val="accent1"/>
                </a:solidFill>
              </a:rPr>
              <a:t> лет </a:t>
            </a:r>
            <a:r>
              <a:rPr lang="ru-RU" sz="2400" dirty="0"/>
              <a:t>с анамнезом СН </a:t>
            </a:r>
            <a:r>
              <a:rPr lang="en-US" sz="2400" dirty="0"/>
              <a:t>(</a:t>
            </a:r>
            <a:r>
              <a:rPr lang="ru-RU" sz="2400" dirty="0"/>
              <a:t>госпитализация </a:t>
            </a:r>
            <a:r>
              <a:rPr lang="en-US" sz="2400" dirty="0"/>
              <a:t>&lt; 1 </a:t>
            </a:r>
            <a:r>
              <a:rPr lang="ru-RU" sz="2400" dirty="0"/>
              <a:t>года назад или известная ФВ </a:t>
            </a:r>
            <a:r>
              <a:rPr lang="en-US" sz="2400" dirty="0"/>
              <a:t>≤35%) </a:t>
            </a:r>
            <a:endParaRPr lang="ru-RU" sz="2400" dirty="0"/>
          </a:p>
          <a:p>
            <a:pPr algn="ctr">
              <a:lnSpc>
                <a:spcPct val="110000"/>
              </a:lnSpc>
              <a:spcBef>
                <a:spcPct val="0"/>
              </a:spcBef>
              <a:buClr>
                <a:srgbClr val="66FFFF"/>
              </a:buClr>
              <a:buFont typeface="Wingdings" pitchFamily="2" charset="2"/>
              <a:buNone/>
              <a:defRPr/>
            </a:pPr>
            <a:r>
              <a:rPr lang="ru-RU" sz="2400" dirty="0"/>
              <a:t>Рандомизация: </a:t>
            </a:r>
            <a:r>
              <a:rPr lang="ru-RU" sz="2400" dirty="0" err="1"/>
              <a:t>небиволол</a:t>
            </a:r>
            <a:r>
              <a:rPr lang="ru-RU" sz="2400" dirty="0"/>
              <a:t> (титрование до 1</a:t>
            </a:r>
            <a:r>
              <a:rPr lang="en-US" sz="2400" dirty="0"/>
              <a:t>0 </a:t>
            </a:r>
            <a:r>
              <a:rPr lang="ru-RU" sz="2400" dirty="0"/>
              <a:t>мг/сутки или плацебо)</a:t>
            </a:r>
            <a:endParaRPr lang="en-US" sz="2400" dirty="0"/>
          </a:p>
        </p:txBody>
      </p:sp>
    </p:spTree>
    <p:extLst>
      <p:ext uri="{BB962C8B-B14F-4D97-AF65-F5344CB8AC3E}">
        <p14:creationId xmlns:p14="http://schemas.microsoft.com/office/powerpoint/2010/main" val="90623982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4952" y="856115"/>
            <a:ext cx="8229600" cy="1143000"/>
          </a:xfrm>
        </p:spPr>
        <p:txBody>
          <a:bodyPr vert="horz" lIns="91440" tIns="45720" rIns="91440" bIns="45720" rtlCol="0" anchor="ctr">
            <a:noAutofit/>
          </a:bodyPr>
          <a:lstStyle/>
          <a:p>
            <a:r>
              <a:rPr lang="ru-RU" sz="3200" b="1" dirty="0" err="1">
                <a:solidFill>
                  <a:schemeClr val="accent1"/>
                </a:solidFill>
                <a:latin typeface="Arial Narrow" pitchFamily="34" charset="0"/>
              </a:rPr>
              <a:t>Небиволол</a:t>
            </a:r>
            <a:r>
              <a:rPr lang="ru-RU" sz="3200" b="1" dirty="0">
                <a:solidFill>
                  <a:schemeClr val="accent1"/>
                </a:solidFill>
                <a:latin typeface="Arial Narrow" pitchFamily="34" charset="0"/>
              </a:rPr>
              <a:t> у пациентов с СН с сохраненной ФВ</a:t>
            </a:r>
          </a:p>
        </p:txBody>
      </p:sp>
      <p:sp>
        <p:nvSpPr>
          <p:cNvPr id="5" name="TextBox 4"/>
          <p:cNvSpPr txBox="1"/>
          <p:nvPr/>
        </p:nvSpPr>
        <p:spPr>
          <a:xfrm>
            <a:off x="1847528" y="1988841"/>
            <a:ext cx="8604448" cy="3293209"/>
          </a:xfrm>
          <a:prstGeom prst="rect">
            <a:avLst/>
          </a:prstGeom>
          <a:noFill/>
        </p:spPr>
        <p:txBody>
          <a:bodyPr wrap="square" rtlCol="0">
            <a:spAutoFit/>
          </a:bodyPr>
          <a:lstStyle/>
          <a:p>
            <a:pPr marL="457200" indent="-457200">
              <a:buFont typeface="Arial" panose="020B0604020202020204" pitchFamily="34" charset="0"/>
              <a:buChar char="•"/>
            </a:pPr>
            <a:r>
              <a:rPr lang="ru-RU" sz="2600" dirty="0" err="1">
                <a:latin typeface="Arial Narrow" panose="020B0606020202030204" pitchFamily="34" charset="0"/>
              </a:rPr>
              <a:t>Небиволол</a:t>
            </a:r>
            <a:r>
              <a:rPr lang="ru-RU" sz="2600" dirty="0">
                <a:latin typeface="Arial Narrow" panose="020B0606020202030204" pitchFamily="34" charset="0"/>
              </a:rPr>
              <a:t> … может уменьшать число госпитализаций по поводу </a:t>
            </a:r>
            <a:r>
              <a:rPr lang="ru-RU" sz="2600" dirty="0" err="1">
                <a:latin typeface="Arial Narrow" panose="020B0606020202030204" pitchFamily="34" charset="0"/>
              </a:rPr>
              <a:t>СНсФВ</a:t>
            </a:r>
            <a:r>
              <a:rPr lang="ru-RU" sz="2600" dirty="0">
                <a:latin typeface="Arial Narrow" panose="020B0606020202030204" pitchFamily="34" charset="0"/>
              </a:rPr>
              <a:t> у пациентов с синусовым ритмом</a:t>
            </a:r>
          </a:p>
          <a:p>
            <a:pPr marL="457200" indent="-457200">
              <a:buFont typeface="Arial" panose="020B0604020202020204" pitchFamily="34" charset="0"/>
              <a:buChar char="•"/>
            </a:pPr>
            <a:endParaRPr lang="ru-RU" sz="2600" dirty="0">
              <a:latin typeface="Arial Narrow" panose="020B0606020202030204" pitchFamily="34" charset="0"/>
            </a:endParaRPr>
          </a:p>
          <a:p>
            <a:pPr marL="457200" indent="-457200">
              <a:buFont typeface="Arial" panose="020B0604020202020204" pitchFamily="34" charset="0"/>
              <a:buChar char="•"/>
            </a:pPr>
            <a:r>
              <a:rPr lang="ru-RU" sz="2600" dirty="0">
                <a:latin typeface="Arial Narrow" panose="020B0606020202030204" pitchFamily="34" charset="0"/>
              </a:rPr>
              <a:t>У пожилых пациентов с </a:t>
            </a:r>
            <a:r>
              <a:rPr lang="ru-RU" sz="2600" dirty="0" err="1">
                <a:latin typeface="Arial Narrow" panose="020B0606020202030204" pitchFamily="34" charset="0"/>
              </a:rPr>
              <a:t>СНнФВ</a:t>
            </a:r>
            <a:r>
              <a:rPr lang="ru-RU" sz="2600" dirty="0">
                <a:latin typeface="Arial Narrow" panose="020B0606020202030204" pitchFamily="34" charset="0"/>
              </a:rPr>
              <a:t>, </a:t>
            </a:r>
            <a:r>
              <a:rPr lang="ru-RU" sz="2600" dirty="0" err="1">
                <a:latin typeface="Arial Narrow" panose="020B0606020202030204" pitchFamily="34" charset="0"/>
              </a:rPr>
              <a:t>СНпФВ</a:t>
            </a:r>
            <a:r>
              <a:rPr lang="ru-RU" sz="2600" dirty="0">
                <a:latin typeface="Arial Narrow" panose="020B0606020202030204" pitchFamily="34" charset="0"/>
              </a:rPr>
              <a:t> или </a:t>
            </a:r>
            <a:r>
              <a:rPr lang="ru-RU" sz="2600" dirty="0" err="1">
                <a:latin typeface="Arial Narrow" panose="020B0606020202030204" pitchFamily="34" charset="0"/>
              </a:rPr>
              <a:t>СНсФВ</a:t>
            </a:r>
            <a:r>
              <a:rPr lang="ru-RU" sz="2600" dirty="0">
                <a:latin typeface="Arial Narrow" panose="020B0606020202030204" pitchFamily="34" charset="0"/>
              </a:rPr>
              <a:t> </a:t>
            </a:r>
            <a:r>
              <a:rPr lang="ru-RU" sz="2600" dirty="0" err="1">
                <a:latin typeface="Arial Narrow" panose="020B0606020202030204" pitchFamily="34" charset="0"/>
              </a:rPr>
              <a:t>небиволол</a:t>
            </a:r>
            <a:r>
              <a:rPr lang="ru-RU" sz="2600" dirty="0">
                <a:latin typeface="Arial Narrow" panose="020B0606020202030204" pitchFamily="34" charset="0"/>
              </a:rPr>
              <a:t> снижал комбинированную конечную точку смертность/госпитализация по поводу сердечно-сосудистых заболеваний, </a:t>
            </a:r>
            <a:r>
              <a:rPr lang="ru-RU" sz="2600" dirty="0">
                <a:solidFill>
                  <a:srgbClr val="0070C0"/>
                </a:solidFill>
                <a:latin typeface="Arial Narrow" panose="020B0606020202030204" pitchFamily="34" charset="0"/>
              </a:rPr>
              <a:t>без значимой корреляции между эффектом лечением и исходной ФВ </a:t>
            </a: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740" y="1"/>
            <a:ext cx="4062893" cy="110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106343" y="5644461"/>
            <a:ext cx="8964488" cy="523220"/>
          </a:xfrm>
          <a:prstGeom prst="rect">
            <a:avLst/>
          </a:prstGeom>
          <a:noFill/>
        </p:spPr>
        <p:txBody>
          <a:bodyPr wrap="square" rtlCol="0">
            <a:spAutoFit/>
          </a:bodyPr>
          <a:lstStyle/>
          <a:p>
            <a:pPr algn="r"/>
            <a:r>
              <a:rPr lang="en-US" sz="1400" dirty="0">
                <a:latin typeface="Arial Narrow" panose="020B0606020202030204" pitchFamily="34" charset="0"/>
              </a:rPr>
              <a:t>SENIORS Investigators. </a:t>
            </a:r>
            <a:r>
              <a:rPr lang="en-US" sz="1400" dirty="0" err="1">
                <a:latin typeface="Arial Narrow" panose="020B0606020202030204" pitchFamily="34" charset="0"/>
              </a:rPr>
              <a:t>Eur</a:t>
            </a:r>
            <a:r>
              <a:rPr lang="en-US" sz="1400" dirty="0">
                <a:latin typeface="Arial Narrow" panose="020B0606020202030204" pitchFamily="34" charset="0"/>
              </a:rPr>
              <a:t> Heart J 2005;26:215–225</a:t>
            </a:r>
            <a:endParaRPr lang="ru-RU" sz="1400" dirty="0">
              <a:latin typeface="Arial Narrow" panose="020B0606020202030204" pitchFamily="34" charset="0"/>
            </a:endParaRPr>
          </a:p>
          <a:p>
            <a:pPr algn="r"/>
            <a:r>
              <a:rPr lang="en-US" sz="1400" dirty="0" smtClean="0">
                <a:latin typeface="Arial Narrow" panose="020B0606020202030204" pitchFamily="34" charset="0"/>
              </a:rPr>
              <a:t>van </a:t>
            </a:r>
            <a:r>
              <a:rPr lang="en-US" sz="1400" dirty="0" err="1">
                <a:latin typeface="Arial Narrow" panose="020B0606020202030204" pitchFamily="34" charset="0"/>
              </a:rPr>
              <a:t>Veldhuisen</a:t>
            </a:r>
            <a:r>
              <a:rPr lang="en-US" sz="1400" dirty="0">
                <a:latin typeface="Arial Narrow" panose="020B0606020202030204" pitchFamily="34" charset="0"/>
              </a:rPr>
              <a:t> DJ, et al. J Am </a:t>
            </a:r>
            <a:r>
              <a:rPr lang="en-US" sz="1400" dirty="0" err="1">
                <a:latin typeface="Arial Narrow" panose="020B0606020202030204" pitchFamily="34" charset="0"/>
              </a:rPr>
              <a:t>Coll</a:t>
            </a:r>
            <a:r>
              <a:rPr lang="en-US" sz="1400" dirty="0">
                <a:latin typeface="Arial Narrow" panose="020B0606020202030204" pitchFamily="34" charset="0"/>
              </a:rPr>
              <a:t> </a:t>
            </a:r>
            <a:r>
              <a:rPr lang="en-US" sz="1400" dirty="0" err="1">
                <a:latin typeface="Arial Narrow" panose="020B0606020202030204" pitchFamily="34" charset="0"/>
              </a:rPr>
              <a:t>Cardiol</a:t>
            </a:r>
            <a:r>
              <a:rPr lang="en-US" sz="1400" dirty="0">
                <a:latin typeface="Arial Narrow" panose="020B0606020202030204" pitchFamily="34" charset="0"/>
              </a:rPr>
              <a:t> 2009;53:2150–2158.</a:t>
            </a:r>
            <a:endParaRPr lang="ru-RU" sz="1400" dirty="0">
              <a:latin typeface="Arial Narrow" panose="020B0606020202030204" pitchFamily="34" charset="0"/>
            </a:endParaRPr>
          </a:p>
        </p:txBody>
      </p:sp>
    </p:spTree>
    <p:extLst>
      <p:ext uri="{BB962C8B-B14F-4D97-AF65-F5344CB8AC3E}">
        <p14:creationId xmlns:p14="http://schemas.microsoft.com/office/powerpoint/2010/main" val="168478838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3373" y="0"/>
            <a:ext cx="10515600" cy="1325563"/>
          </a:xfrm>
        </p:spPr>
        <p:txBody>
          <a:bodyPr>
            <a:normAutofit fontScale="90000"/>
          </a:bodyPr>
          <a:lstStyle/>
          <a:p>
            <a:pPr algn="ctr"/>
            <a:r>
              <a:rPr lang="ru-RU" sz="3200" b="1" dirty="0" smtClean="0">
                <a:solidFill>
                  <a:srgbClr val="0070C0"/>
                </a:solidFill>
              </a:rPr>
              <a:t>Прекращение любой терапии, основанной на рекомендациях, ухудшает выживаемость в течение 1 года у пациентов с </a:t>
            </a:r>
            <a:r>
              <a:rPr lang="ru-RU" sz="3200" b="1" dirty="0" err="1" smtClean="0">
                <a:solidFill>
                  <a:srgbClr val="0070C0"/>
                </a:solidFill>
              </a:rPr>
              <a:t>СНнФВ</a:t>
            </a:r>
            <a:endParaRPr lang="ru-RU" sz="3200" b="1" dirty="0">
              <a:solidFill>
                <a:srgbClr val="0070C0"/>
              </a:solidFill>
            </a:endParaRPr>
          </a:p>
        </p:txBody>
      </p:sp>
      <p:sp>
        <p:nvSpPr>
          <p:cNvPr id="3" name="Объект 2"/>
          <p:cNvSpPr>
            <a:spLocks noGrp="1"/>
          </p:cNvSpPr>
          <p:nvPr>
            <p:ph idx="1"/>
          </p:nvPr>
        </p:nvSpPr>
        <p:spPr>
          <a:xfrm>
            <a:off x="2076518" y="1155357"/>
            <a:ext cx="10515600" cy="4351338"/>
          </a:xfrm>
        </p:spPr>
        <p:txBody>
          <a:bodyPr>
            <a:normAutofit/>
          </a:bodyPr>
          <a:lstStyle/>
          <a:p>
            <a:r>
              <a:rPr lang="en-US" sz="2000" dirty="0" smtClean="0"/>
              <a:t>ARIC</a:t>
            </a:r>
            <a:r>
              <a:rPr lang="ru-RU" sz="2000" dirty="0" smtClean="0"/>
              <a:t>, </a:t>
            </a:r>
            <a:r>
              <a:rPr lang="en-US" sz="2000" dirty="0" smtClean="0"/>
              <a:t>5091</a:t>
            </a:r>
            <a:r>
              <a:rPr lang="ru-RU" sz="2000" dirty="0" smtClean="0"/>
              <a:t> госпитализаций по поводу СН, средний возраст 75 лет</a:t>
            </a:r>
            <a:endParaRPr lang="ru-RU" sz="2000" dirty="0"/>
          </a:p>
        </p:txBody>
      </p:sp>
      <p:pic>
        <p:nvPicPr>
          <p:cNvPr id="4" name="Рисунок 3"/>
          <p:cNvPicPr>
            <a:picLocks noChangeAspect="1"/>
          </p:cNvPicPr>
          <p:nvPr/>
        </p:nvPicPr>
        <p:blipFill rotWithShape="1">
          <a:blip r:embed="rId3"/>
          <a:srcRect t="14283"/>
          <a:stretch/>
        </p:blipFill>
        <p:spPr>
          <a:xfrm>
            <a:off x="91827" y="2532888"/>
            <a:ext cx="3871150" cy="2374286"/>
          </a:xfrm>
          <a:prstGeom prst="rect">
            <a:avLst/>
          </a:prstGeom>
        </p:spPr>
      </p:pic>
      <p:pic>
        <p:nvPicPr>
          <p:cNvPr id="5" name="Рисунок 4"/>
          <p:cNvPicPr>
            <a:picLocks noChangeAspect="1"/>
          </p:cNvPicPr>
          <p:nvPr/>
        </p:nvPicPr>
        <p:blipFill rotWithShape="1">
          <a:blip r:embed="rId4"/>
          <a:srcRect t="14891"/>
          <a:stretch/>
        </p:blipFill>
        <p:spPr>
          <a:xfrm>
            <a:off x="4221125" y="2542031"/>
            <a:ext cx="3826662" cy="2313579"/>
          </a:xfrm>
          <a:prstGeom prst="rect">
            <a:avLst/>
          </a:prstGeom>
        </p:spPr>
      </p:pic>
      <p:pic>
        <p:nvPicPr>
          <p:cNvPr id="6" name="Рисунок 5"/>
          <p:cNvPicPr>
            <a:picLocks noChangeAspect="1"/>
          </p:cNvPicPr>
          <p:nvPr/>
        </p:nvPicPr>
        <p:blipFill rotWithShape="1">
          <a:blip r:embed="rId5"/>
          <a:srcRect t="13901"/>
          <a:stretch/>
        </p:blipFill>
        <p:spPr>
          <a:xfrm>
            <a:off x="8156010" y="2468880"/>
            <a:ext cx="3848148" cy="2386731"/>
          </a:xfrm>
          <a:prstGeom prst="rect">
            <a:avLst/>
          </a:prstGeom>
        </p:spPr>
      </p:pic>
      <p:sp>
        <p:nvSpPr>
          <p:cNvPr id="7" name="TextBox 6"/>
          <p:cNvSpPr txBox="1"/>
          <p:nvPr/>
        </p:nvSpPr>
        <p:spPr>
          <a:xfrm>
            <a:off x="8183001" y="1876629"/>
            <a:ext cx="3644900" cy="461665"/>
          </a:xfrm>
          <a:prstGeom prst="rect">
            <a:avLst/>
          </a:prstGeom>
          <a:noFill/>
        </p:spPr>
        <p:txBody>
          <a:bodyPr wrap="square" rtlCol="0">
            <a:spAutoFit/>
          </a:bodyPr>
          <a:lstStyle/>
          <a:p>
            <a:pPr algn="ctr"/>
            <a:r>
              <a:rPr lang="ru-RU" sz="2400" dirty="0" smtClean="0"/>
              <a:t>Бета-блокаторы</a:t>
            </a:r>
            <a:endParaRPr lang="ru-RU" sz="2400" dirty="0"/>
          </a:p>
        </p:txBody>
      </p:sp>
      <p:sp>
        <p:nvSpPr>
          <p:cNvPr id="8" name="TextBox 7"/>
          <p:cNvSpPr txBox="1"/>
          <p:nvPr/>
        </p:nvSpPr>
        <p:spPr>
          <a:xfrm>
            <a:off x="443485" y="1922432"/>
            <a:ext cx="3644900" cy="461665"/>
          </a:xfrm>
          <a:prstGeom prst="rect">
            <a:avLst/>
          </a:prstGeom>
          <a:noFill/>
        </p:spPr>
        <p:txBody>
          <a:bodyPr wrap="square" rtlCol="0">
            <a:spAutoFit/>
          </a:bodyPr>
          <a:lstStyle/>
          <a:p>
            <a:pPr algn="ctr"/>
            <a:r>
              <a:rPr lang="ru-RU" sz="2400" dirty="0"/>
              <a:t>Л</a:t>
            </a:r>
            <a:r>
              <a:rPr lang="ru-RU" sz="2400" dirty="0" smtClean="0"/>
              <a:t>юбая терапия</a:t>
            </a:r>
            <a:endParaRPr lang="ru-RU" sz="2400" dirty="0"/>
          </a:p>
        </p:txBody>
      </p:sp>
      <p:sp>
        <p:nvSpPr>
          <p:cNvPr id="9" name="TextBox 8"/>
          <p:cNvSpPr txBox="1"/>
          <p:nvPr/>
        </p:nvSpPr>
        <p:spPr>
          <a:xfrm>
            <a:off x="4313243" y="1920323"/>
            <a:ext cx="3644900" cy="461665"/>
          </a:xfrm>
          <a:prstGeom prst="rect">
            <a:avLst/>
          </a:prstGeom>
          <a:noFill/>
        </p:spPr>
        <p:txBody>
          <a:bodyPr wrap="square" rtlCol="0">
            <a:spAutoFit/>
          </a:bodyPr>
          <a:lstStyle/>
          <a:p>
            <a:pPr algn="ctr"/>
            <a:r>
              <a:rPr lang="ru-RU" sz="2400" dirty="0" smtClean="0"/>
              <a:t>ИАПФ или БРА</a:t>
            </a:r>
            <a:endParaRPr lang="ru-RU" sz="2400" dirty="0"/>
          </a:p>
        </p:txBody>
      </p:sp>
      <p:sp>
        <p:nvSpPr>
          <p:cNvPr id="10" name="TextBox 9"/>
          <p:cNvSpPr txBox="1"/>
          <p:nvPr/>
        </p:nvSpPr>
        <p:spPr>
          <a:xfrm>
            <a:off x="1468678" y="5349534"/>
            <a:ext cx="10098482" cy="369332"/>
          </a:xfrm>
          <a:prstGeom prst="rect">
            <a:avLst/>
          </a:prstGeom>
          <a:noFill/>
        </p:spPr>
        <p:txBody>
          <a:bodyPr wrap="square" rtlCol="0">
            <a:spAutoFit/>
          </a:bodyPr>
          <a:lstStyle/>
          <a:p>
            <a:r>
              <a:rPr lang="ru-RU" dirty="0" smtClean="0"/>
              <a:t>Без терапии                     Отмена терапии                          Начало терапии                  Продолжение терапии</a:t>
            </a:r>
            <a:endParaRPr lang="ru-RU" dirty="0"/>
          </a:p>
        </p:txBody>
      </p:sp>
      <p:cxnSp>
        <p:nvCxnSpPr>
          <p:cNvPr id="12" name="Прямая соединительная линия 11"/>
          <p:cNvCxnSpPr/>
          <p:nvPr/>
        </p:nvCxnSpPr>
        <p:spPr>
          <a:xfrm>
            <a:off x="905256" y="5559552"/>
            <a:ext cx="5577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105912" y="5519928"/>
            <a:ext cx="55778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839968" y="5556504"/>
            <a:ext cx="5577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8192586" y="5556504"/>
            <a:ext cx="55778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71232" y="6477386"/>
            <a:ext cx="4691702" cy="307777"/>
          </a:xfrm>
          <a:prstGeom prst="rect">
            <a:avLst/>
          </a:prstGeom>
          <a:noFill/>
        </p:spPr>
        <p:txBody>
          <a:bodyPr wrap="square" rtlCol="0">
            <a:spAutoFit/>
          </a:bodyPr>
          <a:lstStyle/>
          <a:p>
            <a:r>
              <a:rPr lang="en-US" sz="1400" dirty="0" smtClean="0"/>
              <a:t>Tran RH et al Pharmacotherapy.</a:t>
            </a:r>
            <a:r>
              <a:rPr lang="en-US" sz="1400" dirty="0"/>
              <a:t> </a:t>
            </a:r>
            <a:r>
              <a:rPr lang="en-US" sz="1400" dirty="0" smtClean="0"/>
              <a:t>2018;38(4):406-416</a:t>
            </a:r>
            <a:endParaRPr lang="ru-RU" sz="1400" dirty="0"/>
          </a:p>
        </p:txBody>
      </p:sp>
    </p:spTree>
    <p:extLst>
      <p:ext uri="{BB962C8B-B14F-4D97-AF65-F5344CB8AC3E}">
        <p14:creationId xmlns:p14="http://schemas.microsoft.com/office/powerpoint/2010/main" val="166975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трелка вправо 19"/>
          <p:cNvSpPr/>
          <p:nvPr/>
        </p:nvSpPr>
        <p:spPr>
          <a:xfrm rot="20903510">
            <a:off x="3671721" y="1628801"/>
            <a:ext cx="487582" cy="28803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rot="16033207">
            <a:off x="2593046" y="3508028"/>
            <a:ext cx="810414" cy="31342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rot="12424890">
            <a:off x="3595449" y="5348182"/>
            <a:ext cx="648122" cy="242759"/>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rot="8153690">
            <a:off x="9034349" y="5227691"/>
            <a:ext cx="910967" cy="262136"/>
          </a:xfrm>
          <a:prstGeom prst="rightArrow">
            <a:avLst>
              <a:gd name="adj1" fmla="val 50000"/>
              <a:gd name="adj2" fmla="val 946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5400000">
            <a:off x="9155962" y="3537392"/>
            <a:ext cx="910967" cy="262136"/>
          </a:xfrm>
          <a:prstGeom prst="rightArrow">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34429" y="68346"/>
            <a:ext cx="8309265" cy="994172"/>
          </a:xfrm>
        </p:spPr>
        <p:txBody>
          <a:bodyPr>
            <a:normAutofit/>
          </a:bodyPr>
          <a:lstStyle/>
          <a:p>
            <a:pPr algn="ctr"/>
            <a:r>
              <a:rPr lang="ru-RU" sz="2800" b="1" dirty="0">
                <a:solidFill>
                  <a:schemeClr val="accent1"/>
                </a:solidFill>
              </a:rPr>
              <a:t>Новая парадигма ведения «хрупких» пожилых пациентов с сердечно-сосудистыми заболеваниями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613" y="2624081"/>
            <a:ext cx="1847913" cy="2543881"/>
          </a:xfrm>
          <a:prstGeom prst="rect">
            <a:avLst/>
          </a:prstGeom>
          <a:solidFill>
            <a:schemeClr val="accent1">
              <a:lumMod val="40000"/>
              <a:lumOff val="60000"/>
            </a:schemeClr>
          </a:solidFill>
          <a:ln>
            <a:noFill/>
          </a:ln>
          <a:effectLst/>
        </p:spPr>
      </p:pic>
      <p:sp>
        <p:nvSpPr>
          <p:cNvPr id="4" name="Скругленный прямоугольник 3"/>
          <p:cNvSpPr/>
          <p:nvPr/>
        </p:nvSpPr>
        <p:spPr>
          <a:xfrm>
            <a:off x="1673878" y="1856962"/>
            <a:ext cx="2405899" cy="13560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Обеспечить непрерывность ухода, последующего наблюдения и реабилитации</a:t>
            </a:r>
          </a:p>
        </p:txBody>
      </p:sp>
      <p:sp>
        <p:nvSpPr>
          <p:cNvPr id="6" name="Скругленный прямоугольник 5"/>
          <p:cNvSpPr/>
          <p:nvPr/>
        </p:nvSpPr>
        <p:spPr>
          <a:xfrm>
            <a:off x="4207318" y="1124745"/>
            <a:ext cx="2264170" cy="120937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Оценить физическое и-психологическое здоровье, социальный статус</a:t>
            </a:r>
          </a:p>
        </p:txBody>
      </p:sp>
      <p:sp>
        <p:nvSpPr>
          <p:cNvPr id="7" name="Скругленный прямоугольник 6"/>
          <p:cNvSpPr/>
          <p:nvPr/>
        </p:nvSpPr>
        <p:spPr>
          <a:xfrm>
            <a:off x="6854554" y="1124745"/>
            <a:ext cx="2216992" cy="11236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КГО: Оценить функциональный статус, </a:t>
            </a:r>
            <a:r>
              <a:rPr lang="ru-RU" sz="1600" dirty="0" err="1">
                <a:solidFill>
                  <a:schemeClr val="tx1"/>
                </a:solidFill>
              </a:rPr>
              <a:t>коморбидность</a:t>
            </a:r>
            <a:r>
              <a:rPr lang="ru-RU" sz="1600" dirty="0">
                <a:solidFill>
                  <a:schemeClr val="tx1"/>
                </a:solidFill>
              </a:rPr>
              <a:t> и зависимость</a:t>
            </a:r>
          </a:p>
        </p:txBody>
      </p:sp>
      <p:sp>
        <p:nvSpPr>
          <p:cNvPr id="8" name="Скругленный прямоугольник 7"/>
          <p:cNvSpPr/>
          <p:nvPr/>
        </p:nvSpPr>
        <p:spPr>
          <a:xfrm>
            <a:off x="8170127" y="2633377"/>
            <a:ext cx="2382738" cy="1075459"/>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Выявить преобладающую патологию, требующую коррекции в настоящий момент</a:t>
            </a:r>
          </a:p>
        </p:txBody>
      </p:sp>
      <p:sp>
        <p:nvSpPr>
          <p:cNvPr id="9" name="Скругленный прямоугольник 8"/>
          <p:cNvSpPr/>
          <p:nvPr/>
        </p:nvSpPr>
        <p:spPr>
          <a:xfrm>
            <a:off x="8472265" y="4149081"/>
            <a:ext cx="2085729" cy="1075459"/>
          </a:xfrm>
          <a:prstGeom prst="round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Упростить выбор, количество и дозы лекарственных препаратов</a:t>
            </a:r>
          </a:p>
        </p:txBody>
      </p:sp>
      <p:sp>
        <p:nvSpPr>
          <p:cNvPr id="10" name="Скругленный прямоугольник 9"/>
          <p:cNvSpPr/>
          <p:nvPr/>
        </p:nvSpPr>
        <p:spPr>
          <a:xfrm>
            <a:off x="6960096" y="5558619"/>
            <a:ext cx="2272334" cy="11949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Оценить  необходимость диагностических/</a:t>
            </a:r>
          </a:p>
          <a:p>
            <a:pPr algn="ctr"/>
            <a:r>
              <a:rPr lang="ru-RU" sz="1600" dirty="0">
                <a:solidFill>
                  <a:schemeClr val="tx1"/>
                </a:solidFill>
              </a:rPr>
              <a:t>терапевтических процедур в общем контексте здоровья</a:t>
            </a:r>
          </a:p>
        </p:txBody>
      </p:sp>
      <p:sp>
        <p:nvSpPr>
          <p:cNvPr id="11" name="Скругленный прямоугольник 10"/>
          <p:cNvSpPr/>
          <p:nvPr/>
        </p:nvSpPr>
        <p:spPr>
          <a:xfrm>
            <a:off x="4007768" y="5294901"/>
            <a:ext cx="2531740" cy="14586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Стремиться к реалистичным целям </a:t>
            </a:r>
          </a:p>
          <a:p>
            <a:pPr algn="ctr"/>
            <a:r>
              <a:rPr lang="ru-RU" sz="1400" dirty="0">
                <a:solidFill>
                  <a:schemeClr val="tx1"/>
                </a:solidFill>
              </a:rPr>
              <a:t>(КЖ, снижение зависимости, повышение функционального статуса, профилактика </a:t>
            </a:r>
            <a:r>
              <a:rPr lang="ru-RU" sz="1400" dirty="0" err="1">
                <a:solidFill>
                  <a:schemeClr val="tx1"/>
                </a:solidFill>
              </a:rPr>
              <a:t>регоспитализаций</a:t>
            </a:r>
            <a:r>
              <a:rPr lang="ru-RU" sz="1400" dirty="0">
                <a:solidFill>
                  <a:schemeClr val="tx1"/>
                </a:solidFill>
              </a:rPr>
              <a:t>)</a:t>
            </a:r>
          </a:p>
        </p:txBody>
      </p:sp>
      <p:sp>
        <p:nvSpPr>
          <p:cNvPr id="12" name="Скругленный прямоугольник 11"/>
          <p:cNvSpPr/>
          <p:nvPr/>
        </p:nvSpPr>
        <p:spPr>
          <a:xfrm>
            <a:off x="1621132" y="3601784"/>
            <a:ext cx="2849988" cy="16489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Учитывать предпочтения и ожидания пациента  в вопросах КЖ, автономности, </a:t>
            </a:r>
            <a:r>
              <a:rPr lang="ru-RU" sz="1600" dirty="0" err="1">
                <a:solidFill>
                  <a:schemeClr val="tx1"/>
                </a:solidFill>
              </a:rPr>
              <a:t>полифармакотерапии</a:t>
            </a:r>
            <a:r>
              <a:rPr lang="ru-RU" sz="1600" dirty="0">
                <a:solidFill>
                  <a:schemeClr val="tx1"/>
                </a:solidFill>
              </a:rPr>
              <a:t>, побочных действиях ЛС, стоимости лечения и т.д.</a:t>
            </a:r>
          </a:p>
        </p:txBody>
      </p:sp>
      <p:sp>
        <p:nvSpPr>
          <p:cNvPr id="3" name="Стрелка вправо 2"/>
          <p:cNvSpPr/>
          <p:nvPr/>
        </p:nvSpPr>
        <p:spPr>
          <a:xfrm>
            <a:off x="6471488" y="1556793"/>
            <a:ext cx="383066" cy="30553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1992068">
            <a:off x="8934222" y="2247757"/>
            <a:ext cx="576064" cy="32785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rot="10800000">
            <a:off x="6527998" y="5850538"/>
            <a:ext cx="648122" cy="242759"/>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67190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400" y="-27384"/>
            <a:ext cx="9423400" cy="1143000"/>
          </a:xfrm>
        </p:spPr>
        <p:txBody>
          <a:bodyPr>
            <a:normAutofit/>
          </a:bodyPr>
          <a:lstStyle/>
          <a:p>
            <a:pPr algn="ctr"/>
            <a:r>
              <a:rPr lang="en-US" sz="2800" b="1" dirty="0">
                <a:solidFill>
                  <a:schemeClr val="accent1"/>
                </a:solidFill>
              </a:rPr>
              <a:t>NHANES: </a:t>
            </a:r>
            <a:r>
              <a:rPr lang="ru-RU" sz="2800" b="1" dirty="0">
                <a:solidFill>
                  <a:schemeClr val="accent1"/>
                </a:solidFill>
              </a:rPr>
              <a:t>старческая астения (скорость ходьбы) модифицирует взаимосвязь между АГ и исходами</a:t>
            </a:r>
          </a:p>
        </p:txBody>
      </p:sp>
      <p:sp>
        <p:nvSpPr>
          <p:cNvPr id="3" name="Содержимое 2"/>
          <p:cNvSpPr>
            <a:spLocks noGrp="1"/>
          </p:cNvSpPr>
          <p:nvPr>
            <p:ph idx="1"/>
          </p:nvPr>
        </p:nvSpPr>
        <p:spPr>
          <a:xfrm>
            <a:off x="6564560" y="1495326"/>
            <a:ext cx="8532440" cy="4525963"/>
          </a:xfrm>
        </p:spPr>
        <p:txBody>
          <a:bodyPr>
            <a:normAutofit/>
          </a:bodyPr>
          <a:lstStyle/>
          <a:p>
            <a:r>
              <a:rPr lang="ru-RU" sz="2400" dirty="0"/>
              <a:t>2340 человек 65 лет и старше</a:t>
            </a:r>
          </a:p>
          <a:p>
            <a:r>
              <a:rPr lang="en-US" sz="2400" dirty="0"/>
              <a:t>C</a:t>
            </a:r>
            <a:r>
              <a:rPr lang="ru-RU" sz="2400" dirty="0" err="1"/>
              <a:t>корость</a:t>
            </a:r>
            <a:r>
              <a:rPr lang="ru-RU" sz="2400" dirty="0"/>
              <a:t> ходьбы на дистанции 6 м</a:t>
            </a:r>
          </a:p>
          <a:p>
            <a:r>
              <a:rPr lang="ru-RU" sz="2400" dirty="0"/>
              <a:t>7 лет наблюдения</a:t>
            </a:r>
            <a:endParaRPr lang="en-US" sz="2400" dirty="0"/>
          </a:p>
          <a:p>
            <a:pPr>
              <a:buNone/>
            </a:pPr>
            <a:r>
              <a:rPr lang="ru-RU" sz="2400" b="1" dirty="0" smtClean="0">
                <a:solidFill>
                  <a:srgbClr val="FF0000"/>
                </a:solidFill>
              </a:rPr>
              <a:t>Смертность </a:t>
            </a:r>
            <a:r>
              <a:rPr lang="ru-RU" sz="2400" b="1" dirty="0">
                <a:solidFill>
                  <a:srgbClr val="FF0000"/>
                </a:solidFill>
              </a:rPr>
              <a:t>САД &gt;140  </a:t>
            </a:r>
            <a:r>
              <a:rPr lang="en-US" sz="2400" b="1" dirty="0" err="1">
                <a:solidFill>
                  <a:srgbClr val="FF0000"/>
                </a:solidFill>
              </a:rPr>
              <a:t>vs</a:t>
            </a:r>
            <a:r>
              <a:rPr lang="en-US" sz="2400" b="1" dirty="0">
                <a:solidFill>
                  <a:srgbClr val="FF0000"/>
                </a:solidFill>
              </a:rPr>
              <a:t> </a:t>
            </a:r>
            <a:r>
              <a:rPr lang="ru-RU" sz="2400" b="1" dirty="0">
                <a:solidFill>
                  <a:srgbClr val="FF0000"/>
                </a:solidFill>
              </a:rPr>
              <a:t> </a:t>
            </a:r>
            <a:r>
              <a:rPr lang="en-US" sz="2400" b="1" dirty="0">
                <a:solidFill>
                  <a:srgbClr val="FF0000"/>
                </a:solidFill>
              </a:rPr>
              <a:t>&lt;140 </a:t>
            </a:r>
            <a:r>
              <a:rPr lang="ru-RU" sz="2400" b="1" dirty="0">
                <a:solidFill>
                  <a:srgbClr val="FF0000"/>
                </a:solidFill>
              </a:rPr>
              <a:t>мм рт.ст.  </a:t>
            </a:r>
          </a:p>
          <a:p>
            <a:r>
              <a:rPr lang="ru-RU" sz="2400" b="1" dirty="0">
                <a:solidFill>
                  <a:srgbClr val="0070C0"/>
                </a:solidFill>
              </a:rPr>
              <a:t>Высокая скорость ходьбы  (</a:t>
            </a:r>
            <a:r>
              <a:rPr lang="en-US" sz="2400" b="1" dirty="0">
                <a:solidFill>
                  <a:srgbClr val="0070C0"/>
                </a:solidFill>
              </a:rPr>
              <a:t>&gt;</a:t>
            </a:r>
            <a:r>
              <a:rPr lang="ru-RU" sz="2400" b="1" dirty="0">
                <a:solidFill>
                  <a:srgbClr val="0070C0"/>
                </a:solidFill>
              </a:rPr>
              <a:t>0,8 м/с)</a:t>
            </a:r>
          </a:p>
          <a:p>
            <a:pPr>
              <a:buNone/>
            </a:pPr>
            <a:r>
              <a:rPr lang="ru-RU" sz="2400" dirty="0"/>
              <a:t>      ОР </a:t>
            </a:r>
            <a:r>
              <a:rPr lang="en-US" sz="2400" b="1" dirty="0">
                <a:solidFill>
                  <a:srgbClr val="FF0000"/>
                </a:solidFill>
              </a:rPr>
              <a:t>1.35</a:t>
            </a:r>
            <a:r>
              <a:rPr lang="en-US" sz="2400" dirty="0"/>
              <a:t> (95% </a:t>
            </a:r>
            <a:r>
              <a:rPr lang="ru-RU" sz="2400" dirty="0"/>
              <a:t>ДИ </a:t>
            </a:r>
            <a:r>
              <a:rPr lang="en-US" sz="2400" dirty="0"/>
              <a:t>1.03</a:t>
            </a:r>
            <a:r>
              <a:rPr lang="ru-RU" sz="2400" dirty="0"/>
              <a:t> -</a:t>
            </a:r>
            <a:r>
              <a:rPr lang="en-US" sz="2400" dirty="0"/>
              <a:t>1.77)</a:t>
            </a:r>
            <a:endParaRPr lang="ru-RU" sz="2400" dirty="0"/>
          </a:p>
          <a:p>
            <a:r>
              <a:rPr lang="ru-RU" sz="2400" b="1" dirty="0">
                <a:solidFill>
                  <a:srgbClr val="0070C0"/>
                </a:solidFill>
              </a:rPr>
              <a:t>Не смогли пройти 6 м</a:t>
            </a:r>
          </a:p>
          <a:p>
            <a:pPr>
              <a:buNone/>
            </a:pPr>
            <a:r>
              <a:rPr lang="ru-RU" sz="2400" dirty="0"/>
              <a:t>      ОР </a:t>
            </a:r>
            <a:r>
              <a:rPr lang="it-IT" sz="2400" b="1" dirty="0">
                <a:solidFill>
                  <a:srgbClr val="FF0000"/>
                </a:solidFill>
              </a:rPr>
              <a:t>0.38</a:t>
            </a:r>
            <a:r>
              <a:rPr lang="ru-RU" sz="2400" dirty="0"/>
              <a:t> (</a:t>
            </a:r>
            <a:r>
              <a:rPr lang="it-IT" sz="2400" dirty="0"/>
              <a:t>95% </a:t>
            </a:r>
            <a:r>
              <a:rPr lang="ru-RU" sz="2400" dirty="0"/>
              <a:t>ДИ</a:t>
            </a:r>
            <a:r>
              <a:rPr lang="it-IT" sz="2400" dirty="0"/>
              <a:t> 0.23, 0.62</a:t>
            </a:r>
            <a:r>
              <a:rPr lang="ru-RU" sz="2400" dirty="0"/>
              <a:t>)</a:t>
            </a:r>
          </a:p>
        </p:txBody>
      </p:sp>
      <p:pic>
        <p:nvPicPr>
          <p:cNvPr id="83970" name="Picture 2"/>
          <p:cNvPicPr>
            <a:picLocks noChangeAspect="1" noChangeArrowheads="1"/>
          </p:cNvPicPr>
          <p:nvPr/>
        </p:nvPicPr>
        <p:blipFill>
          <a:blip r:embed="rId3" cstate="print"/>
          <a:srcRect b="50837"/>
          <a:stretch>
            <a:fillRect/>
          </a:stretch>
        </p:blipFill>
        <p:spPr bwMode="auto">
          <a:xfrm>
            <a:off x="927100" y="1412775"/>
            <a:ext cx="5652720" cy="3625611"/>
          </a:xfrm>
          <a:prstGeom prst="rect">
            <a:avLst/>
          </a:prstGeom>
          <a:noFill/>
          <a:ln w="9525">
            <a:noFill/>
            <a:miter lim="800000"/>
            <a:headEnd/>
            <a:tailEnd/>
          </a:ln>
        </p:spPr>
      </p:pic>
      <p:sp>
        <p:nvSpPr>
          <p:cNvPr id="5" name="TextBox 4"/>
          <p:cNvSpPr txBox="1"/>
          <p:nvPr/>
        </p:nvSpPr>
        <p:spPr>
          <a:xfrm>
            <a:off x="2405844" y="4996991"/>
            <a:ext cx="2952328" cy="338554"/>
          </a:xfrm>
          <a:prstGeom prst="rect">
            <a:avLst/>
          </a:prstGeom>
          <a:noFill/>
        </p:spPr>
        <p:txBody>
          <a:bodyPr wrap="square" rtlCol="0">
            <a:spAutoFit/>
          </a:bodyPr>
          <a:lstStyle/>
          <a:p>
            <a:r>
              <a:rPr lang="ru-RU" sz="1600" dirty="0"/>
              <a:t>Длительность наблюдения</a:t>
            </a:r>
          </a:p>
        </p:txBody>
      </p:sp>
      <p:sp>
        <p:nvSpPr>
          <p:cNvPr id="6" name="TextBox 5"/>
          <p:cNvSpPr txBox="1"/>
          <p:nvPr/>
        </p:nvSpPr>
        <p:spPr>
          <a:xfrm>
            <a:off x="6744072" y="6650197"/>
            <a:ext cx="5616624" cy="461665"/>
          </a:xfrm>
          <a:prstGeom prst="rect">
            <a:avLst/>
          </a:prstGeom>
          <a:noFill/>
        </p:spPr>
        <p:txBody>
          <a:bodyPr wrap="square" rtlCol="0">
            <a:spAutoFit/>
          </a:bodyPr>
          <a:lstStyle/>
          <a:p>
            <a:r>
              <a:rPr lang="en-US" sz="1200" dirty="0" err="1"/>
              <a:t>Odden</a:t>
            </a:r>
            <a:r>
              <a:rPr lang="en-US" sz="1200" dirty="0"/>
              <a:t> MC,  et al </a:t>
            </a:r>
            <a:r>
              <a:rPr lang="en-US" sz="1200" i="1" dirty="0"/>
              <a:t>Arch Intern Med</a:t>
            </a:r>
            <a:r>
              <a:rPr lang="en-US" sz="1200" dirty="0"/>
              <a:t>. 2012;172:1162–1168</a:t>
            </a:r>
            <a:endParaRPr lang="ru-RU" sz="1200" dirty="0"/>
          </a:p>
          <a:p>
            <a:endParaRPr lang="ru-RU" sz="1200" dirty="0"/>
          </a:p>
        </p:txBody>
      </p:sp>
      <p:sp>
        <p:nvSpPr>
          <p:cNvPr id="7" name="TextBox 6"/>
          <p:cNvSpPr txBox="1"/>
          <p:nvPr/>
        </p:nvSpPr>
        <p:spPr>
          <a:xfrm>
            <a:off x="1199456" y="5507092"/>
            <a:ext cx="9649072" cy="830997"/>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2400" dirty="0"/>
              <a:t>Низкое АД </a:t>
            </a:r>
            <a:r>
              <a:rPr lang="ru-RU" sz="2400" u="sng" dirty="0"/>
              <a:t>в определенных группах биологически старых людей </a:t>
            </a:r>
            <a:r>
              <a:rPr lang="ru-RU" sz="2400" dirty="0"/>
              <a:t>может сопровождаться ухудшением </a:t>
            </a:r>
            <a:r>
              <a:rPr lang="ru-RU" sz="2400" dirty="0" smtClean="0"/>
              <a:t>исходов</a:t>
            </a:r>
            <a:endParaRPr lang="ru-RU" sz="2400" dirty="0"/>
          </a:p>
        </p:txBody>
      </p:sp>
    </p:spTree>
    <p:extLst>
      <p:ext uri="{BB962C8B-B14F-4D97-AF65-F5344CB8AC3E}">
        <p14:creationId xmlns:p14="http://schemas.microsoft.com/office/powerpoint/2010/main" val="36381907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 y="-27384"/>
            <a:ext cx="11988800" cy="1143000"/>
          </a:xfrm>
        </p:spPr>
        <p:txBody>
          <a:bodyPr>
            <a:noAutofit/>
          </a:bodyPr>
          <a:lstStyle/>
          <a:p>
            <a:pPr algn="ctr"/>
            <a:r>
              <a:rPr lang="en-US" sz="3200" b="1" dirty="0">
                <a:solidFill>
                  <a:schemeClr val="accent1"/>
                </a:solidFill>
              </a:rPr>
              <a:t>Leiden 85-plus Study: </a:t>
            </a:r>
            <a:r>
              <a:rPr lang="ru-RU" sz="3200" b="1" dirty="0">
                <a:solidFill>
                  <a:schemeClr val="accent1"/>
                </a:solidFill>
              </a:rPr>
              <a:t> Чем выше АД, тем лучше когнитивный </a:t>
            </a:r>
            <a:r>
              <a:rPr lang="ru-RU" sz="3200" b="1" dirty="0" smtClean="0">
                <a:solidFill>
                  <a:schemeClr val="accent1"/>
                </a:solidFill>
              </a:rPr>
              <a:t>и функциональный статус и </a:t>
            </a:r>
            <a:r>
              <a:rPr lang="ru-RU" sz="3200" b="1" dirty="0">
                <a:solidFill>
                  <a:schemeClr val="accent1"/>
                </a:solidFill>
              </a:rPr>
              <a:t>меньше их утрата к 90 годам</a:t>
            </a:r>
          </a:p>
        </p:txBody>
      </p:sp>
      <p:graphicFrame>
        <p:nvGraphicFramePr>
          <p:cNvPr id="6" name="Содержимое 5"/>
          <p:cNvGraphicFramePr>
            <a:graphicFrameLocks noGrp="1"/>
          </p:cNvGraphicFramePr>
          <p:nvPr>
            <p:ph sz="half" idx="1"/>
            <p:extLst>
              <p:ext uri="{D42A27DB-BD31-4B8C-83A1-F6EECF244321}">
                <p14:modId xmlns:p14="http://schemas.microsoft.com/office/powerpoint/2010/main" val="2388478518"/>
              </p:ext>
            </p:extLst>
          </p:nvPr>
        </p:nvGraphicFramePr>
        <p:xfrm>
          <a:off x="838547" y="2657819"/>
          <a:ext cx="4320480"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Содержимое 6"/>
          <p:cNvGraphicFramePr>
            <a:graphicFrameLocks noGrp="1"/>
          </p:cNvGraphicFramePr>
          <p:nvPr>
            <p:ph sz="half" idx="2"/>
            <p:extLst>
              <p:ext uri="{D42A27DB-BD31-4B8C-83A1-F6EECF244321}">
                <p14:modId xmlns:p14="http://schemas.microsoft.com/office/powerpoint/2010/main" val="3514401962"/>
              </p:ext>
            </p:extLst>
          </p:nvPr>
        </p:nvGraphicFramePr>
        <p:xfrm>
          <a:off x="6240016" y="2204865"/>
          <a:ext cx="4211960" cy="35283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rot="16200000">
            <a:off x="285386" y="3449907"/>
            <a:ext cx="899592" cy="369332"/>
          </a:xfrm>
          <a:prstGeom prst="rect">
            <a:avLst/>
          </a:prstGeom>
          <a:noFill/>
        </p:spPr>
        <p:txBody>
          <a:bodyPr wrap="square" rtlCol="0">
            <a:spAutoFit/>
          </a:bodyPr>
          <a:lstStyle/>
          <a:p>
            <a:r>
              <a:rPr lang="ru-RU" dirty="0"/>
              <a:t>баллы</a:t>
            </a:r>
          </a:p>
        </p:txBody>
      </p:sp>
      <p:sp>
        <p:nvSpPr>
          <p:cNvPr id="9" name="TextBox 8"/>
          <p:cNvSpPr txBox="1"/>
          <p:nvPr/>
        </p:nvSpPr>
        <p:spPr>
          <a:xfrm rot="16200000">
            <a:off x="4654971" y="3645895"/>
            <a:ext cx="3096342" cy="646331"/>
          </a:xfrm>
          <a:prstGeom prst="rect">
            <a:avLst/>
          </a:prstGeom>
          <a:noFill/>
        </p:spPr>
        <p:txBody>
          <a:bodyPr wrap="square" rtlCol="0">
            <a:spAutoFit/>
          </a:bodyPr>
          <a:lstStyle/>
          <a:p>
            <a:pPr algn="ctr"/>
            <a:r>
              <a:rPr lang="ru-RU" dirty="0"/>
              <a:t>Изменение по сравнению с уровнем в 85 лет</a:t>
            </a:r>
          </a:p>
        </p:txBody>
      </p:sp>
      <p:sp>
        <p:nvSpPr>
          <p:cNvPr id="11" name="TextBox 10"/>
          <p:cNvSpPr txBox="1"/>
          <p:nvPr/>
        </p:nvSpPr>
        <p:spPr>
          <a:xfrm>
            <a:off x="1271030" y="2050395"/>
            <a:ext cx="3816424" cy="461665"/>
          </a:xfrm>
          <a:prstGeom prst="rect">
            <a:avLst/>
          </a:prstGeom>
          <a:noFill/>
        </p:spPr>
        <p:txBody>
          <a:bodyPr wrap="square" rtlCol="0">
            <a:spAutoFit/>
          </a:bodyPr>
          <a:lstStyle/>
          <a:p>
            <a:r>
              <a:rPr lang="ru-RU" sz="2400" dirty="0" err="1">
                <a:solidFill>
                  <a:schemeClr val="accent1"/>
                </a:solidFill>
              </a:rPr>
              <a:t>Инв</a:t>
            </a:r>
            <a:r>
              <a:rPr lang="en-US" sz="2400" dirty="0">
                <a:solidFill>
                  <a:schemeClr val="accent1"/>
                </a:solidFill>
              </a:rPr>
              <a:t>ADL</a:t>
            </a:r>
            <a:r>
              <a:rPr lang="ru-RU" sz="2400" dirty="0">
                <a:solidFill>
                  <a:schemeClr val="accent1"/>
                </a:solidFill>
              </a:rPr>
              <a:t> и </a:t>
            </a:r>
            <a:r>
              <a:rPr lang="en-US" sz="2400" dirty="0">
                <a:solidFill>
                  <a:schemeClr val="accent1"/>
                </a:solidFill>
              </a:rPr>
              <a:t> MMSE </a:t>
            </a:r>
            <a:r>
              <a:rPr lang="ru-RU" sz="2400" dirty="0">
                <a:solidFill>
                  <a:schemeClr val="accent1"/>
                </a:solidFill>
              </a:rPr>
              <a:t>в 85 лет</a:t>
            </a:r>
          </a:p>
        </p:txBody>
      </p:sp>
      <p:sp>
        <p:nvSpPr>
          <p:cNvPr id="12" name="TextBox 11"/>
          <p:cNvSpPr txBox="1"/>
          <p:nvPr/>
        </p:nvSpPr>
        <p:spPr>
          <a:xfrm>
            <a:off x="2134691" y="5600855"/>
            <a:ext cx="2232248" cy="369332"/>
          </a:xfrm>
          <a:prstGeom prst="rect">
            <a:avLst/>
          </a:prstGeom>
          <a:noFill/>
        </p:spPr>
        <p:txBody>
          <a:bodyPr wrap="square" rtlCol="0">
            <a:spAutoFit/>
          </a:bodyPr>
          <a:lstStyle/>
          <a:p>
            <a:r>
              <a:rPr lang="ru-RU" dirty="0"/>
              <a:t>САД в 85 лет, мм рт.ст.</a:t>
            </a:r>
          </a:p>
        </p:txBody>
      </p:sp>
      <p:sp>
        <p:nvSpPr>
          <p:cNvPr id="13" name="TextBox 12"/>
          <p:cNvSpPr txBox="1"/>
          <p:nvPr/>
        </p:nvSpPr>
        <p:spPr>
          <a:xfrm>
            <a:off x="6456040" y="1700809"/>
            <a:ext cx="3888432" cy="830997"/>
          </a:xfrm>
          <a:prstGeom prst="rect">
            <a:avLst/>
          </a:prstGeom>
          <a:noFill/>
        </p:spPr>
        <p:txBody>
          <a:bodyPr wrap="square" rtlCol="0">
            <a:spAutoFit/>
          </a:bodyPr>
          <a:lstStyle/>
          <a:p>
            <a:pPr algn="ctr"/>
            <a:r>
              <a:rPr lang="ru-RU" sz="2400" dirty="0">
                <a:solidFill>
                  <a:schemeClr val="accent1"/>
                </a:solidFill>
              </a:rPr>
              <a:t>Ежегодные изменения</a:t>
            </a:r>
            <a:r>
              <a:rPr lang="en-US" sz="2400" dirty="0">
                <a:solidFill>
                  <a:schemeClr val="accent1"/>
                </a:solidFill>
              </a:rPr>
              <a:t>  </a:t>
            </a:r>
            <a:r>
              <a:rPr lang="ru-RU" sz="2400" dirty="0" err="1">
                <a:solidFill>
                  <a:schemeClr val="accent1"/>
                </a:solidFill>
              </a:rPr>
              <a:t>инв</a:t>
            </a:r>
            <a:r>
              <a:rPr lang="en-US" sz="2400" dirty="0">
                <a:solidFill>
                  <a:schemeClr val="accent1"/>
                </a:solidFill>
              </a:rPr>
              <a:t>ADL</a:t>
            </a:r>
            <a:r>
              <a:rPr lang="ru-RU" sz="2400" dirty="0">
                <a:solidFill>
                  <a:schemeClr val="accent1"/>
                </a:solidFill>
              </a:rPr>
              <a:t> и</a:t>
            </a:r>
            <a:r>
              <a:rPr lang="en-US" sz="2400" dirty="0">
                <a:solidFill>
                  <a:schemeClr val="accent1"/>
                </a:solidFill>
              </a:rPr>
              <a:t> MMSE</a:t>
            </a:r>
            <a:r>
              <a:rPr lang="ru-RU" sz="2400" dirty="0">
                <a:solidFill>
                  <a:schemeClr val="accent1"/>
                </a:solidFill>
              </a:rPr>
              <a:t>  после 85 лет</a:t>
            </a:r>
          </a:p>
        </p:txBody>
      </p:sp>
      <p:sp>
        <p:nvSpPr>
          <p:cNvPr id="14" name="TextBox 13"/>
          <p:cNvSpPr txBox="1"/>
          <p:nvPr/>
        </p:nvSpPr>
        <p:spPr>
          <a:xfrm>
            <a:off x="7680176" y="5589240"/>
            <a:ext cx="2232248" cy="369332"/>
          </a:xfrm>
          <a:prstGeom prst="rect">
            <a:avLst/>
          </a:prstGeom>
          <a:noFill/>
        </p:spPr>
        <p:txBody>
          <a:bodyPr wrap="square" rtlCol="0">
            <a:spAutoFit/>
          </a:bodyPr>
          <a:lstStyle/>
          <a:p>
            <a:r>
              <a:rPr lang="ru-RU" dirty="0"/>
              <a:t>САД в 85 лет, мм рт.ст.</a:t>
            </a:r>
          </a:p>
        </p:txBody>
      </p:sp>
      <p:sp>
        <p:nvSpPr>
          <p:cNvPr id="16" name="TextBox 15"/>
          <p:cNvSpPr txBox="1"/>
          <p:nvPr/>
        </p:nvSpPr>
        <p:spPr>
          <a:xfrm>
            <a:off x="1524000" y="5996226"/>
            <a:ext cx="8532440" cy="861774"/>
          </a:xfrm>
          <a:prstGeom prst="rect">
            <a:avLst/>
          </a:prstGeom>
          <a:noFill/>
        </p:spPr>
        <p:txBody>
          <a:bodyPr wrap="square" rtlCol="0">
            <a:spAutoFit/>
          </a:bodyPr>
          <a:lstStyle/>
          <a:p>
            <a:r>
              <a:rPr lang="en-US" sz="1600" dirty="0"/>
              <a:t>ADL </a:t>
            </a:r>
            <a:r>
              <a:rPr lang="ru-RU" sz="1600" dirty="0"/>
              <a:t>-</a:t>
            </a:r>
            <a:r>
              <a:rPr lang="en-US" sz="1600" dirty="0"/>
              <a:t> activity of daily living</a:t>
            </a:r>
            <a:r>
              <a:rPr lang="ru-RU" sz="1600" dirty="0"/>
              <a:t> базовая активность в повседневной жизни, шкала </a:t>
            </a:r>
            <a:r>
              <a:rPr lang="ru-RU" sz="1600" dirty="0" err="1"/>
              <a:t>инвалидизации</a:t>
            </a:r>
            <a:r>
              <a:rPr lang="ru-RU" sz="1600" dirty="0"/>
              <a:t> </a:t>
            </a:r>
            <a:r>
              <a:rPr lang="ru-RU" sz="1600" dirty="0" err="1"/>
              <a:t>Бартел</a:t>
            </a:r>
            <a:r>
              <a:rPr lang="ru-RU" sz="1600" dirty="0"/>
              <a:t>: чем выше балл, тем хуже, прирост - ухудшение</a:t>
            </a:r>
            <a:r>
              <a:rPr lang="en-US" sz="1600" dirty="0"/>
              <a:t> </a:t>
            </a:r>
            <a:endParaRPr lang="ru-RU" sz="1600" dirty="0"/>
          </a:p>
          <a:p>
            <a:r>
              <a:rPr lang="en-US" sz="1600" dirty="0"/>
              <a:t>MMSE </a:t>
            </a:r>
            <a:r>
              <a:rPr lang="ru-RU" sz="1600" dirty="0"/>
              <a:t>-</a:t>
            </a:r>
            <a:r>
              <a:rPr lang="en-US" sz="1600" dirty="0"/>
              <a:t> Mini-Mental State Examination.</a:t>
            </a:r>
            <a:r>
              <a:rPr lang="ru-RU" sz="1600" dirty="0"/>
              <a:t> – когнитивный статус</a:t>
            </a:r>
          </a:p>
        </p:txBody>
      </p:sp>
      <p:sp>
        <p:nvSpPr>
          <p:cNvPr id="17" name="TextBox 16"/>
          <p:cNvSpPr txBox="1"/>
          <p:nvPr/>
        </p:nvSpPr>
        <p:spPr>
          <a:xfrm>
            <a:off x="7211616" y="6581002"/>
            <a:ext cx="3456384" cy="276999"/>
          </a:xfrm>
          <a:prstGeom prst="rect">
            <a:avLst/>
          </a:prstGeom>
          <a:noFill/>
        </p:spPr>
        <p:txBody>
          <a:bodyPr wrap="square" rtlCol="0">
            <a:spAutoFit/>
          </a:bodyPr>
          <a:lstStyle/>
          <a:p>
            <a:r>
              <a:rPr lang="en-US" sz="1200" dirty="0" err="1"/>
              <a:t>Sebayan</a:t>
            </a:r>
            <a:r>
              <a:rPr lang="en-US" sz="1200" dirty="0"/>
              <a:t> B et al </a:t>
            </a:r>
            <a:r>
              <a:rPr lang="de-DE" sz="1200" dirty="0"/>
              <a:t>J Am </a:t>
            </a:r>
            <a:r>
              <a:rPr lang="de-DE" sz="1200" dirty="0" err="1"/>
              <a:t>Geriatr</a:t>
            </a:r>
            <a:r>
              <a:rPr lang="de-DE" sz="1200" dirty="0"/>
              <a:t> </a:t>
            </a:r>
            <a:r>
              <a:rPr lang="de-DE" sz="1200" dirty="0" err="1"/>
              <a:t>Soc</a:t>
            </a:r>
            <a:r>
              <a:rPr lang="de-DE" sz="1200" dirty="0"/>
              <a:t> 60:2014–2019, 2012.</a:t>
            </a:r>
            <a:endParaRPr lang="ru-RU" sz="1200" dirty="0"/>
          </a:p>
        </p:txBody>
      </p:sp>
      <p:sp>
        <p:nvSpPr>
          <p:cNvPr id="18" name="TextBox 17"/>
          <p:cNvSpPr txBox="1"/>
          <p:nvPr/>
        </p:nvSpPr>
        <p:spPr>
          <a:xfrm>
            <a:off x="1524000" y="1340769"/>
            <a:ext cx="9144000" cy="584775"/>
          </a:xfrm>
          <a:prstGeom prst="rect">
            <a:avLst/>
          </a:prstGeom>
          <a:noFill/>
        </p:spPr>
        <p:txBody>
          <a:bodyPr wrap="square" rtlCol="0">
            <a:spAutoFit/>
          </a:bodyPr>
          <a:lstStyle/>
          <a:p>
            <a:pPr defTabSz="952500"/>
            <a:r>
              <a:rPr lang="en-US" sz="1600" dirty="0"/>
              <a:t>N=507 85 </a:t>
            </a:r>
            <a:r>
              <a:rPr lang="ru-RU" sz="1600" dirty="0"/>
              <a:t>лет, живущие дома, измерение АД дома в 85 лет, ежегодная оценка </a:t>
            </a:r>
            <a:r>
              <a:rPr lang="en-US" sz="1600" dirty="0"/>
              <a:t>ADL </a:t>
            </a:r>
            <a:r>
              <a:rPr lang="ru-RU" sz="1600" dirty="0"/>
              <a:t>и </a:t>
            </a:r>
            <a:r>
              <a:rPr lang="en-US" sz="1600" dirty="0"/>
              <a:t>MMSE </a:t>
            </a:r>
            <a:r>
              <a:rPr lang="ru-RU" sz="1600" dirty="0"/>
              <a:t>до 90 лет, наблюдение 3,2 года</a:t>
            </a:r>
            <a:r>
              <a:rPr lang="en-US" sz="1600" dirty="0"/>
              <a:t> </a:t>
            </a:r>
            <a:endParaRPr lang="ru-RU" sz="1600" dirty="0"/>
          </a:p>
        </p:txBody>
      </p:sp>
      <p:sp>
        <p:nvSpPr>
          <p:cNvPr id="19" name="TextBox 18"/>
          <p:cNvSpPr txBox="1"/>
          <p:nvPr/>
        </p:nvSpPr>
        <p:spPr>
          <a:xfrm>
            <a:off x="1486619" y="2657819"/>
            <a:ext cx="2808312" cy="338554"/>
          </a:xfrm>
          <a:prstGeom prst="rect">
            <a:avLst/>
          </a:prstGeom>
          <a:noFill/>
        </p:spPr>
        <p:txBody>
          <a:bodyPr wrap="square" rtlCol="0">
            <a:spAutoFit/>
          </a:bodyPr>
          <a:lstStyle/>
          <a:p>
            <a:r>
              <a:rPr lang="ru-RU" sz="1600" dirty="0"/>
              <a:t>Для трендов</a:t>
            </a:r>
            <a:r>
              <a:rPr lang="en-US" sz="1600" dirty="0"/>
              <a:t> p&lt;0,01</a:t>
            </a:r>
            <a:r>
              <a:rPr lang="ru-RU" sz="1600" dirty="0"/>
              <a:t> </a:t>
            </a:r>
          </a:p>
        </p:txBody>
      </p:sp>
      <p:sp>
        <p:nvSpPr>
          <p:cNvPr id="20" name="TextBox 19"/>
          <p:cNvSpPr txBox="1"/>
          <p:nvPr/>
        </p:nvSpPr>
        <p:spPr>
          <a:xfrm>
            <a:off x="7680176" y="2636912"/>
            <a:ext cx="2808312" cy="338554"/>
          </a:xfrm>
          <a:prstGeom prst="rect">
            <a:avLst/>
          </a:prstGeom>
          <a:noFill/>
        </p:spPr>
        <p:txBody>
          <a:bodyPr wrap="square" rtlCol="0">
            <a:spAutoFit/>
          </a:bodyPr>
          <a:lstStyle/>
          <a:p>
            <a:r>
              <a:rPr lang="ru-RU" sz="1600" dirty="0"/>
              <a:t>Для трендов</a:t>
            </a:r>
            <a:r>
              <a:rPr lang="en-US" sz="1600" dirty="0"/>
              <a:t> p</a:t>
            </a:r>
            <a:r>
              <a:rPr lang="ru-RU" sz="1600" dirty="0"/>
              <a:t> </a:t>
            </a:r>
            <a:r>
              <a:rPr lang="en-US" sz="1600" dirty="0"/>
              <a:t>&lt;0,01</a:t>
            </a:r>
            <a:r>
              <a:rPr lang="ru-RU" sz="1600" dirty="0"/>
              <a:t> </a:t>
            </a:r>
            <a:r>
              <a:rPr lang="en-US" sz="1600" dirty="0"/>
              <a:t>, p=0,03</a:t>
            </a:r>
            <a:endParaRPr lang="ru-RU" sz="1600" dirty="0"/>
          </a:p>
        </p:txBody>
      </p:sp>
    </p:spTree>
    <p:extLst>
      <p:ext uri="{BB962C8B-B14F-4D97-AF65-F5344CB8AC3E}">
        <p14:creationId xmlns:p14="http://schemas.microsoft.com/office/powerpoint/2010/main" val="984297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6200" y="1684288"/>
            <a:ext cx="9852844" cy="1143000"/>
          </a:xfrm>
        </p:spPr>
        <p:txBody>
          <a:bodyPr>
            <a:normAutofit fontScale="90000"/>
          </a:bodyPr>
          <a:lstStyle/>
          <a:p>
            <a:r>
              <a:rPr lang="ru-RU" dirty="0" smtClean="0">
                <a:solidFill>
                  <a:schemeClr val="accent1"/>
                </a:solidFill>
              </a:rPr>
              <a:t>Главная задача ведения пациентов пожилого и старческого возраста – максимально длительное сохранение функционального и когнитивного статуса и независимости от посторонней помощи</a:t>
            </a:r>
            <a:endParaRPr lang="ru-RU" dirty="0">
              <a:solidFill>
                <a:schemeClr val="accent1"/>
              </a:solidFill>
            </a:endParaRPr>
          </a:p>
        </p:txBody>
      </p:sp>
      <p:sp>
        <p:nvSpPr>
          <p:cNvPr id="6" name="Содержимое 2"/>
          <p:cNvSpPr>
            <a:spLocks noGrp="1"/>
          </p:cNvSpPr>
          <p:nvPr>
            <p:ph idx="1"/>
          </p:nvPr>
        </p:nvSpPr>
        <p:spPr>
          <a:xfrm>
            <a:off x="1970398" y="3859684"/>
            <a:ext cx="8604448" cy="1944216"/>
          </a:xfrm>
          <a:noFill/>
        </p:spPr>
        <p:style>
          <a:lnRef idx="0">
            <a:schemeClr val="accent4"/>
          </a:lnRef>
          <a:fillRef idx="3">
            <a:schemeClr val="accent4"/>
          </a:fillRef>
          <a:effectRef idx="3">
            <a:schemeClr val="accent4"/>
          </a:effectRef>
          <a:fontRef idx="minor">
            <a:schemeClr val="lt1"/>
          </a:fontRef>
        </p:style>
        <p:txBody>
          <a:bodyPr>
            <a:normAutofit/>
          </a:bodyPr>
          <a:lstStyle/>
          <a:p>
            <a:pPr algn="r">
              <a:buNone/>
            </a:pPr>
            <a:endParaRPr lang="ru-RU" sz="3200" dirty="0" smtClean="0">
              <a:solidFill>
                <a:srgbClr val="0070C0"/>
              </a:solidFill>
            </a:endParaRPr>
          </a:p>
          <a:p>
            <a:pPr algn="r">
              <a:buNone/>
            </a:pPr>
            <a:r>
              <a:rPr lang="ru-RU" sz="3200" b="1" i="1" dirty="0">
                <a:solidFill>
                  <a:srgbClr val="0070C0"/>
                </a:solidFill>
              </a:rPr>
              <a:t>Дело не в том, долго ли мы живем, а в том - как</a:t>
            </a:r>
            <a:r>
              <a:rPr lang="ru-RU" sz="3200" dirty="0">
                <a:solidFill>
                  <a:srgbClr val="0070C0"/>
                </a:solidFill>
              </a:rPr>
              <a:t>.</a:t>
            </a:r>
            <a:br>
              <a:rPr lang="ru-RU" sz="3200" dirty="0">
                <a:solidFill>
                  <a:srgbClr val="0070C0"/>
                </a:solidFill>
              </a:rPr>
            </a:br>
            <a:r>
              <a:rPr lang="ru-RU" sz="2400" dirty="0">
                <a:solidFill>
                  <a:srgbClr val="0070C0"/>
                </a:solidFill>
              </a:rPr>
              <a:t>Натан </a:t>
            </a:r>
            <a:r>
              <a:rPr lang="ru-RU" sz="2400" dirty="0" err="1">
                <a:solidFill>
                  <a:srgbClr val="0070C0"/>
                </a:solidFill>
              </a:rPr>
              <a:t>Бейли</a:t>
            </a:r>
            <a:endParaRPr lang="ru-RU" sz="2400" dirty="0">
              <a:solidFill>
                <a:srgbClr val="0070C0"/>
              </a:solidFill>
            </a:endParaRPr>
          </a:p>
          <a:p>
            <a:pPr algn="r">
              <a:buNone/>
            </a:pPr>
            <a:r>
              <a:rPr lang="ru-RU" sz="2400" dirty="0">
                <a:solidFill>
                  <a:srgbClr val="0070C0"/>
                </a:solidFill>
              </a:rPr>
              <a:t>английский философ</a:t>
            </a:r>
          </a:p>
          <a:p>
            <a:endParaRPr lang="ru-RU" sz="3200" dirty="0">
              <a:solidFill>
                <a:srgbClr val="0070C0"/>
              </a:solidFill>
            </a:endParaRPr>
          </a:p>
        </p:txBody>
      </p:sp>
    </p:spTree>
    <p:extLst>
      <p:ext uri="{BB962C8B-B14F-4D97-AF65-F5344CB8AC3E}">
        <p14:creationId xmlns:p14="http://schemas.microsoft.com/office/powerpoint/2010/main" val="1511067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rotWithShape="1">
          <a:blip r:embed="rId2"/>
          <a:srcRect l="3580" t="4773" r="3347" b="7722"/>
          <a:stretch/>
        </p:blipFill>
        <p:spPr>
          <a:xfrm>
            <a:off x="55903" y="0"/>
            <a:ext cx="10796939" cy="5709920"/>
          </a:xfrm>
          <a:prstGeom prst="rect">
            <a:avLst/>
          </a:prstGeom>
        </p:spPr>
      </p:pic>
      <p:pic>
        <p:nvPicPr>
          <p:cNvPr id="7" name="Объект 3"/>
          <p:cNvPicPr>
            <a:picLocks noChangeAspect="1"/>
          </p:cNvPicPr>
          <p:nvPr/>
        </p:nvPicPr>
        <p:blipFill rotWithShape="1">
          <a:blip r:embed="rId3"/>
          <a:srcRect l="12525" t="10514" r="13195" b="27413"/>
          <a:stretch/>
        </p:blipFill>
        <p:spPr>
          <a:xfrm>
            <a:off x="4617426" y="1690689"/>
            <a:ext cx="10623592" cy="4993692"/>
          </a:xfrm>
          <a:prstGeom prst="rect">
            <a:avLst/>
          </a:prstGeom>
        </p:spPr>
      </p:pic>
      <p:sp>
        <p:nvSpPr>
          <p:cNvPr id="8" name="5-конечная звезда 7"/>
          <p:cNvSpPr/>
          <p:nvPr/>
        </p:nvSpPr>
        <p:spPr>
          <a:xfrm>
            <a:off x="10200456" y="6381328"/>
            <a:ext cx="288032"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0885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44624"/>
            <a:ext cx="8229600" cy="1143000"/>
          </a:xfrm>
        </p:spPr>
        <p:txBody>
          <a:bodyPr>
            <a:noAutofit/>
          </a:bodyPr>
          <a:lstStyle/>
          <a:p>
            <a:pPr algn="ctr"/>
            <a:r>
              <a:rPr lang="ru-RU" sz="2800" b="1" dirty="0" err="1">
                <a:solidFill>
                  <a:schemeClr val="accent1"/>
                </a:solidFill>
              </a:rPr>
              <a:t>Скрининговый</a:t>
            </a:r>
            <a:r>
              <a:rPr lang="ru-RU" sz="2800" b="1" dirty="0">
                <a:solidFill>
                  <a:schemeClr val="accent1"/>
                </a:solidFill>
              </a:rPr>
              <a:t> </a:t>
            </a:r>
            <a:r>
              <a:rPr lang="ru-RU" sz="2800" b="1" dirty="0" err="1">
                <a:solidFill>
                  <a:schemeClr val="accent1"/>
                </a:solidFill>
              </a:rPr>
              <a:t>опросник</a:t>
            </a:r>
            <a:r>
              <a:rPr lang="ru-RU" sz="2800" b="1" dirty="0">
                <a:solidFill>
                  <a:schemeClr val="accent1"/>
                </a:solidFill>
              </a:rPr>
              <a:t> «Возраст не помеха» </a:t>
            </a:r>
            <a:br>
              <a:rPr lang="ru-RU" sz="2800" b="1" dirty="0">
                <a:solidFill>
                  <a:schemeClr val="accent1"/>
                </a:solidFill>
              </a:rPr>
            </a:br>
            <a:r>
              <a:rPr lang="ru-RU" sz="2800" b="1" dirty="0">
                <a:solidFill>
                  <a:schemeClr val="accent1"/>
                </a:solidFill>
              </a:rPr>
              <a:t>для  выявления синдрома старческой астении</a:t>
            </a:r>
          </a:p>
        </p:txBody>
      </p:sp>
      <p:graphicFrame>
        <p:nvGraphicFramePr>
          <p:cNvPr id="4" name="Содержимое 3"/>
          <p:cNvGraphicFramePr>
            <a:graphicFrameLocks noGrp="1"/>
          </p:cNvGraphicFramePr>
          <p:nvPr>
            <p:ph idx="1"/>
            <p:extLst/>
          </p:nvPr>
        </p:nvGraphicFramePr>
        <p:xfrm>
          <a:off x="1524000" y="1268760"/>
          <a:ext cx="9144000" cy="4912940"/>
        </p:xfrm>
        <a:graphic>
          <a:graphicData uri="http://schemas.openxmlformats.org/drawingml/2006/table">
            <a:tbl>
              <a:tblPr/>
              <a:tblGrid>
                <a:gridCol w="323528">
                  <a:extLst>
                    <a:ext uri="{9D8B030D-6E8A-4147-A177-3AD203B41FA5}">
                      <a16:colId xmlns:a16="http://schemas.microsoft.com/office/drawing/2014/main" val="20000"/>
                    </a:ext>
                  </a:extLst>
                </a:gridCol>
                <a:gridCol w="7920880">
                  <a:extLst>
                    <a:ext uri="{9D8B030D-6E8A-4147-A177-3AD203B41FA5}">
                      <a16:colId xmlns:a16="http://schemas.microsoft.com/office/drawing/2014/main" val="20001"/>
                    </a:ext>
                  </a:extLst>
                </a:gridCol>
                <a:gridCol w="899592">
                  <a:extLst>
                    <a:ext uri="{9D8B030D-6E8A-4147-A177-3AD203B41FA5}">
                      <a16:colId xmlns:a16="http://schemas.microsoft.com/office/drawing/2014/main" val="20002"/>
                    </a:ext>
                  </a:extLst>
                </a:gridCol>
              </a:tblGrid>
              <a:tr h="431385">
                <a:tc>
                  <a:txBody>
                    <a:bodyPr/>
                    <a:lstStyle/>
                    <a:p>
                      <a:pPr algn="just">
                        <a:spcAft>
                          <a:spcPts val="0"/>
                        </a:spcAft>
                      </a:pPr>
                      <a:r>
                        <a:rPr lang="ru-RU" sz="1800" dirty="0">
                          <a:latin typeface="+mn-lt"/>
                          <a:ea typeface="Times New Roman"/>
                          <a:cs typeface="Times New Roman"/>
                        </a:rPr>
                        <a:t>№</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800" dirty="0">
                          <a:latin typeface="+mn-lt"/>
                          <a:ea typeface="Times New Roman"/>
                          <a:cs typeface="Times New Roman"/>
                        </a:rPr>
                        <a:t>Вопросы</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mn-lt"/>
                          <a:ea typeface="Times New Roman"/>
                          <a:cs typeface="Times New Roman"/>
                        </a:rPr>
                        <a:t>Ответ</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1385">
                <a:tc>
                  <a:txBody>
                    <a:bodyPr/>
                    <a:lstStyle/>
                    <a:p>
                      <a:pPr algn="just">
                        <a:spcAft>
                          <a:spcPts val="0"/>
                        </a:spcAft>
                      </a:pPr>
                      <a:r>
                        <a:rPr lang="ru-RU" sz="1800">
                          <a:latin typeface="+mn-lt"/>
                          <a:ea typeface="Times New Roman"/>
                          <a:cs typeface="Times New Roman"/>
                        </a:rPr>
                        <a:t>1</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mn-lt"/>
                          <a:ea typeface="Times New Roman"/>
                          <a:cs typeface="Times New Roman"/>
                        </a:rPr>
                        <a:t>Похудели ли Вы на 5 кг и более за последние 6 месяцев? (</a:t>
                      </a:r>
                      <a:r>
                        <a:rPr lang="ru-RU" sz="2000" b="1" dirty="0">
                          <a:latin typeface="+mn-lt"/>
                          <a:ea typeface="Times New Roman"/>
                          <a:cs typeface="Times New Roman"/>
                        </a:rPr>
                        <a:t>В</a:t>
                      </a:r>
                      <a:r>
                        <a:rPr lang="ru-RU" sz="2000" dirty="0">
                          <a:latin typeface="+mn-lt"/>
                          <a:ea typeface="Times New Roman"/>
                          <a:cs typeface="Times New Roman"/>
                        </a:rPr>
                        <a:t>ес)</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mn-lt"/>
                          <a:ea typeface="Times New Roman"/>
                          <a:cs typeface="Times New Roman"/>
                        </a:rPr>
                        <a:t>Да/Нет</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9819">
                <a:tc>
                  <a:txBody>
                    <a:bodyPr/>
                    <a:lstStyle/>
                    <a:p>
                      <a:pPr algn="just">
                        <a:spcAft>
                          <a:spcPts val="0"/>
                        </a:spcAft>
                      </a:pPr>
                      <a:r>
                        <a:rPr lang="ru-RU" sz="1800">
                          <a:latin typeface="+mn-lt"/>
                          <a:ea typeface="Times New Roman"/>
                          <a:cs typeface="Times New Roman"/>
                        </a:rPr>
                        <a:t>2</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mn-lt"/>
                          <a:ea typeface="Times New Roman"/>
                          <a:cs typeface="Times New Roman"/>
                        </a:rPr>
                        <a:t>Испытываете ли Вы какие-либо ограничения в повседневной жизни из-за снижения </a:t>
                      </a:r>
                      <a:r>
                        <a:rPr lang="ru-RU" sz="2000" b="1" dirty="0" err="1">
                          <a:latin typeface="+mn-lt"/>
                          <a:ea typeface="Times New Roman"/>
                          <a:cs typeface="Times New Roman"/>
                        </a:rPr>
                        <a:t>ЗР</a:t>
                      </a:r>
                      <a:r>
                        <a:rPr lang="ru-RU" sz="2000" dirty="0" err="1">
                          <a:latin typeface="+mn-lt"/>
                          <a:ea typeface="Times New Roman"/>
                          <a:cs typeface="Times New Roman"/>
                        </a:rPr>
                        <a:t>ения</a:t>
                      </a:r>
                      <a:r>
                        <a:rPr lang="ru-RU" sz="2000" dirty="0">
                          <a:latin typeface="+mn-lt"/>
                          <a:ea typeface="Times New Roman"/>
                          <a:cs typeface="Times New Roman"/>
                        </a:rPr>
                        <a:t> или </a:t>
                      </a:r>
                      <a:r>
                        <a:rPr lang="ru-RU" sz="2000" b="1" dirty="0">
                          <a:latin typeface="+mn-lt"/>
                          <a:ea typeface="Times New Roman"/>
                          <a:cs typeface="Times New Roman"/>
                        </a:rPr>
                        <a:t>С</a:t>
                      </a:r>
                      <a:r>
                        <a:rPr lang="ru-RU" sz="2000" dirty="0">
                          <a:latin typeface="+mn-lt"/>
                          <a:ea typeface="Times New Roman"/>
                          <a:cs typeface="Times New Roman"/>
                        </a:rPr>
                        <a:t>луха?</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mn-lt"/>
                          <a:ea typeface="Times New Roman"/>
                          <a:cs typeface="Times New Roman"/>
                        </a:rPr>
                        <a:t>Да/Нет</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1385">
                <a:tc>
                  <a:txBody>
                    <a:bodyPr/>
                    <a:lstStyle/>
                    <a:p>
                      <a:pPr algn="just">
                        <a:spcAft>
                          <a:spcPts val="0"/>
                        </a:spcAft>
                      </a:pPr>
                      <a:r>
                        <a:rPr lang="ru-RU" sz="1800">
                          <a:latin typeface="+mn-lt"/>
                          <a:ea typeface="Times New Roman"/>
                          <a:cs typeface="Times New Roman"/>
                        </a:rPr>
                        <a:t>3</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mn-lt"/>
                          <a:ea typeface="Times New Roman"/>
                          <a:cs typeface="Times New Roman"/>
                        </a:rPr>
                        <a:t>Были ли у Вас в течение последнего года </a:t>
                      </a:r>
                      <a:r>
                        <a:rPr lang="ru-RU" sz="2000" b="1" dirty="0">
                          <a:latin typeface="+mn-lt"/>
                          <a:ea typeface="Times New Roman"/>
                          <a:cs typeface="Times New Roman"/>
                        </a:rPr>
                        <a:t>Т</a:t>
                      </a:r>
                      <a:r>
                        <a:rPr lang="ru-RU" sz="2000" dirty="0">
                          <a:latin typeface="+mn-lt"/>
                          <a:ea typeface="Times New Roman"/>
                          <a:cs typeface="Times New Roman"/>
                        </a:rPr>
                        <a:t>равмы, связанные с </a:t>
                      </a:r>
                      <a:r>
                        <a:rPr lang="ru-RU" sz="2000" dirty="0" smtClean="0">
                          <a:latin typeface="+mn-lt"/>
                          <a:ea typeface="Times New Roman"/>
                          <a:cs typeface="Times New Roman"/>
                        </a:rPr>
                        <a:t>падением, или падения без травм?</a:t>
                      </a:r>
                      <a:endParaRPr lang="ru-RU" sz="2000" dirty="0">
                        <a:latin typeface="+mn-lt"/>
                        <a:ea typeface="Times New Roman"/>
                        <a:cs typeface="Times New Roman"/>
                      </a:endParaRP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mn-lt"/>
                          <a:ea typeface="Times New Roman"/>
                          <a:cs typeface="Times New Roman"/>
                        </a:rPr>
                        <a:t>Да/Нет</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9819">
                <a:tc>
                  <a:txBody>
                    <a:bodyPr/>
                    <a:lstStyle/>
                    <a:p>
                      <a:pPr algn="just">
                        <a:spcAft>
                          <a:spcPts val="0"/>
                        </a:spcAft>
                      </a:pPr>
                      <a:r>
                        <a:rPr lang="ru-RU" sz="1800">
                          <a:latin typeface="+mn-lt"/>
                          <a:ea typeface="Times New Roman"/>
                          <a:cs typeface="Times New Roman"/>
                        </a:rPr>
                        <a:t>4</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mn-lt"/>
                          <a:ea typeface="Times New Roman"/>
                          <a:cs typeface="Times New Roman"/>
                        </a:rPr>
                        <a:t>Чувствуете ли Вы себя подавленным, грустным или встревоженным на протяжении последних недель? (</a:t>
                      </a:r>
                      <a:r>
                        <a:rPr lang="ru-RU" sz="2000" b="1" dirty="0">
                          <a:latin typeface="+mn-lt"/>
                          <a:ea typeface="Times New Roman"/>
                          <a:cs typeface="Times New Roman"/>
                        </a:rPr>
                        <a:t>Н</a:t>
                      </a:r>
                      <a:r>
                        <a:rPr lang="ru-RU" sz="2000" dirty="0">
                          <a:latin typeface="+mn-lt"/>
                          <a:ea typeface="Times New Roman"/>
                          <a:cs typeface="Times New Roman"/>
                        </a:rPr>
                        <a:t>астроение)</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mn-lt"/>
                          <a:ea typeface="Times New Roman"/>
                          <a:cs typeface="Times New Roman"/>
                        </a:rPr>
                        <a:t>Да/Нет</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9819">
                <a:tc>
                  <a:txBody>
                    <a:bodyPr/>
                    <a:lstStyle/>
                    <a:p>
                      <a:pPr algn="just">
                        <a:spcAft>
                          <a:spcPts val="0"/>
                        </a:spcAft>
                      </a:pPr>
                      <a:r>
                        <a:rPr lang="ru-RU" sz="1800">
                          <a:latin typeface="+mn-lt"/>
                          <a:ea typeface="Times New Roman"/>
                          <a:cs typeface="Times New Roman"/>
                        </a:rPr>
                        <a:t>5</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mn-lt"/>
                          <a:ea typeface="Times New Roman"/>
                          <a:cs typeface="Times New Roman"/>
                        </a:rPr>
                        <a:t>Есть ли у Вас проблемы с </a:t>
                      </a:r>
                      <a:r>
                        <a:rPr lang="ru-RU" sz="2000" b="1" dirty="0">
                          <a:latin typeface="+mn-lt"/>
                          <a:ea typeface="Times New Roman"/>
                          <a:cs typeface="Times New Roman"/>
                        </a:rPr>
                        <a:t>П</a:t>
                      </a:r>
                      <a:r>
                        <a:rPr lang="ru-RU" sz="2000" dirty="0">
                          <a:latin typeface="+mn-lt"/>
                          <a:ea typeface="Times New Roman"/>
                          <a:cs typeface="Times New Roman"/>
                        </a:rPr>
                        <a:t>амятью, пониманием, ориентацией или способностью планировать?</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mn-lt"/>
                          <a:ea typeface="Times New Roman"/>
                          <a:cs typeface="Times New Roman"/>
                        </a:rPr>
                        <a:t>Да/Нет</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5120">
                <a:tc>
                  <a:txBody>
                    <a:bodyPr/>
                    <a:lstStyle/>
                    <a:p>
                      <a:pPr algn="just">
                        <a:spcAft>
                          <a:spcPts val="0"/>
                        </a:spcAft>
                      </a:pPr>
                      <a:r>
                        <a:rPr lang="ru-RU" sz="1800">
                          <a:latin typeface="+mn-lt"/>
                          <a:ea typeface="Times New Roman"/>
                          <a:cs typeface="Times New Roman"/>
                        </a:rPr>
                        <a:t>6</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mn-lt"/>
                          <a:ea typeface="Times New Roman"/>
                          <a:cs typeface="Times New Roman"/>
                        </a:rPr>
                        <a:t>Страдаете ли Вы недержанием</a:t>
                      </a:r>
                      <a:r>
                        <a:rPr lang="ru-RU" sz="2000" b="1" dirty="0">
                          <a:latin typeface="+mn-lt"/>
                          <a:ea typeface="Times New Roman"/>
                          <a:cs typeface="Times New Roman"/>
                        </a:rPr>
                        <a:t> М</a:t>
                      </a:r>
                      <a:r>
                        <a:rPr lang="ru-RU" sz="2000" dirty="0">
                          <a:latin typeface="+mn-lt"/>
                          <a:ea typeface="Times New Roman"/>
                          <a:cs typeface="Times New Roman"/>
                        </a:rPr>
                        <a:t>очи?</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mn-lt"/>
                          <a:ea typeface="Times New Roman"/>
                          <a:cs typeface="Times New Roman"/>
                        </a:rPr>
                        <a:t>Да/Нет</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7770">
                <a:tc>
                  <a:txBody>
                    <a:bodyPr/>
                    <a:lstStyle/>
                    <a:p>
                      <a:pPr algn="just">
                        <a:spcAft>
                          <a:spcPts val="0"/>
                        </a:spcAft>
                      </a:pPr>
                      <a:r>
                        <a:rPr lang="ru-RU" sz="1800">
                          <a:latin typeface="+mn-lt"/>
                          <a:ea typeface="Times New Roman"/>
                          <a:cs typeface="Times New Roman"/>
                        </a:rPr>
                        <a:t>7</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mn-lt"/>
                          <a:ea typeface="Times New Roman"/>
                          <a:cs typeface="Times New Roman"/>
                        </a:rPr>
                        <a:t>Испытываете ли Вы трудности в перемещении по дому или на улице? </a:t>
                      </a:r>
                    </a:p>
                    <a:p>
                      <a:pPr algn="just">
                        <a:spcAft>
                          <a:spcPts val="0"/>
                        </a:spcAft>
                      </a:pPr>
                      <a:r>
                        <a:rPr lang="ru-RU" sz="2000" dirty="0">
                          <a:latin typeface="+mn-lt"/>
                          <a:ea typeface="Times New Roman"/>
                          <a:cs typeface="Times New Roman"/>
                        </a:rPr>
                        <a:t>(</a:t>
                      </a:r>
                      <a:r>
                        <a:rPr lang="ru-RU" sz="2000" b="1" dirty="0">
                          <a:latin typeface="+mn-lt"/>
                          <a:ea typeface="Times New Roman"/>
                          <a:cs typeface="Times New Roman"/>
                        </a:rPr>
                        <a:t>Х</a:t>
                      </a:r>
                      <a:r>
                        <a:rPr lang="ru-RU" sz="2000" dirty="0">
                          <a:latin typeface="+mn-lt"/>
                          <a:ea typeface="Times New Roman"/>
                          <a:cs typeface="Times New Roman"/>
                        </a:rPr>
                        <a:t>одьба до 100 м/ подъем на 1 лестничный пролет)</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mn-lt"/>
                          <a:ea typeface="Times New Roman"/>
                          <a:cs typeface="Times New Roman"/>
                        </a:rPr>
                        <a:t>Да/Нет</a:t>
                      </a:r>
                    </a:p>
                  </a:txBody>
                  <a:tcPr marT="596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extBox 4"/>
          <p:cNvSpPr txBox="1"/>
          <p:nvPr/>
        </p:nvSpPr>
        <p:spPr>
          <a:xfrm>
            <a:off x="1613756" y="6162579"/>
            <a:ext cx="8964488" cy="461665"/>
          </a:xfrm>
          <a:prstGeom prst="rect">
            <a:avLst/>
          </a:prstGeom>
          <a:noFill/>
        </p:spPr>
        <p:txBody>
          <a:bodyPr wrap="square" rtlCol="0">
            <a:spAutoFit/>
          </a:bodyPr>
          <a:lstStyle/>
          <a:p>
            <a:pPr algn="ctr"/>
            <a:r>
              <a:rPr lang="ru-RU" sz="2400" dirty="0"/>
              <a:t>Каждый ответ «Да» = 1 балл</a:t>
            </a:r>
          </a:p>
        </p:txBody>
      </p:sp>
      <p:sp>
        <p:nvSpPr>
          <p:cNvPr id="8" name="TextBox 7"/>
          <p:cNvSpPr txBox="1"/>
          <p:nvPr/>
        </p:nvSpPr>
        <p:spPr>
          <a:xfrm>
            <a:off x="1775520" y="6624243"/>
            <a:ext cx="8892480" cy="230832"/>
          </a:xfrm>
          <a:prstGeom prst="rect">
            <a:avLst/>
          </a:prstGeom>
          <a:noFill/>
        </p:spPr>
        <p:txBody>
          <a:bodyPr wrap="square" rtlCol="0">
            <a:spAutoFit/>
          </a:bodyPr>
          <a:lstStyle/>
          <a:p>
            <a:pPr lvl="0" algn="ctr"/>
            <a:r>
              <a:rPr lang="ru-RU" sz="900" dirty="0"/>
              <a:t>Ткачева О.Н., </a:t>
            </a:r>
            <a:r>
              <a:rPr lang="ru-RU" sz="900" dirty="0" err="1"/>
              <a:t>Рунихина</a:t>
            </a:r>
            <a:r>
              <a:rPr lang="ru-RU" sz="900" dirty="0"/>
              <a:t> Н.К., </a:t>
            </a:r>
            <a:r>
              <a:rPr lang="ru-RU" sz="900" dirty="0" err="1"/>
              <a:t>Остапенко</a:t>
            </a:r>
            <a:r>
              <a:rPr lang="ru-RU" sz="900" dirty="0"/>
              <a:t> В.С. и </a:t>
            </a:r>
            <a:r>
              <a:rPr lang="ru-RU" sz="900" dirty="0" err="1"/>
              <a:t>соавт</a:t>
            </a:r>
            <a:r>
              <a:rPr lang="ru-RU" sz="900" dirty="0"/>
              <a:t>.  Успехи геронтологии 2017</a:t>
            </a:r>
            <a:r>
              <a:rPr lang="en-US" sz="900" dirty="0"/>
              <a:t>; </a:t>
            </a:r>
            <a:r>
              <a:rPr lang="ru-RU" sz="900" dirty="0"/>
              <a:t>30 (2): 236-242</a:t>
            </a:r>
          </a:p>
        </p:txBody>
      </p:sp>
    </p:spTree>
    <p:extLst>
      <p:ext uri="{BB962C8B-B14F-4D97-AF65-F5344CB8AC3E}">
        <p14:creationId xmlns:p14="http://schemas.microsoft.com/office/powerpoint/2010/main" val="104036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МОЙ">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8624</Words>
  <Application>Microsoft Office PowerPoint</Application>
  <PresentationFormat>Широкоэкранный</PresentationFormat>
  <Paragraphs>945</Paragraphs>
  <Slides>45</Slides>
  <Notes>22</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2</vt:i4>
      </vt:variant>
      <vt:variant>
        <vt:lpstr>Заголовки слайдов</vt:lpstr>
      </vt:variant>
      <vt:variant>
        <vt:i4>45</vt:i4>
      </vt:variant>
    </vt:vector>
  </HeadingPairs>
  <TitlesOfParts>
    <vt:vector size="59" baseType="lpstr">
      <vt:lpstr>MS PGothic</vt:lpstr>
      <vt:lpstr>AdvSTONE-R</vt:lpstr>
      <vt:lpstr>Arial</vt:lpstr>
      <vt:lpstr>Arial Black</vt:lpstr>
      <vt:lpstr>Arial Narrow</vt:lpstr>
      <vt:lpstr>Calibri</vt:lpstr>
      <vt:lpstr>DengXian</vt:lpstr>
      <vt:lpstr>HelveticaNeue MediumExtObl</vt:lpstr>
      <vt:lpstr>Open Sans Condensed Light</vt:lpstr>
      <vt:lpstr>Times New Roman</vt:lpstr>
      <vt:lpstr>Wingdings</vt:lpstr>
      <vt:lpstr>Тема Office</vt:lpstr>
      <vt:lpstr>Photo Editor Photo</vt:lpstr>
      <vt:lpstr>Точечный рисунок</vt:lpstr>
      <vt:lpstr>Сложные и нерешенные вопросы управления сердечно-сосудистыми рисками у пациентов пожилого и старческого возраста</vt:lpstr>
      <vt:lpstr>Сложные вопросы ведения сердечно-сосудистых заболеваний у пациентов старшего возраста</vt:lpstr>
      <vt:lpstr>Презентация PowerPoint</vt:lpstr>
      <vt:lpstr>Презентация PowerPoint</vt:lpstr>
      <vt:lpstr>NHANES: старческая астения (скорость ходьбы) модифицирует взаимосвязь между АГ и исходами</vt:lpstr>
      <vt:lpstr>Leiden 85-plus Study:  Чем выше АД, тем лучше когнитивный и функциональный статус и меньше их утрата к 90 годам</vt:lpstr>
      <vt:lpstr>Главная задача ведения пациентов пожилого и старческого возраста – максимально длительное сохранение функционального и когнитивного статуса и независимости от посторонней помощи</vt:lpstr>
      <vt:lpstr>Презентация PowerPoint</vt:lpstr>
      <vt:lpstr>Скрининговый опросник «Возраст не помеха»  для  выявления синдрома старческой астении</vt:lpstr>
      <vt:lpstr>Алгоритм диагностики старческой астении  Клинические рекомендации «Старческая астения» www.rgnkc.ru</vt:lpstr>
      <vt:lpstr>Клиническая шкала старческой астении Клинические рекомендации «Старческая астения» www.rgnkc.ru</vt:lpstr>
      <vt:lpstr>Тактика ведения АГ у пациентов старшего возраста</vt:lpstr>
      <vt:lpstr>Презентация PowerPoint</vt:lpstr>
      <vt:lpstr>Презентация PowerPoint</vt:lpstr>
      <vt:lpstr>Риск госпитализации при использовании разных ББ для лечения АГ</vt:lpstr>
      <vt:lpstr>Выбор препарата для лечения АГ у пациентов старшего возраста</vt:lpstr>
      <vt:lpstr>Гетерогенность дигидропидиновых АК</vt:lpstr>
      <vt:lpstr>Лерканидипин не вызывает ортостатическую гипотонию у пациентов пожилого возраста с ИСАГ1</vt:lpstr>
      <vt:lpstr>Ортостатическая гипотония и риск деменции</vt:lpstr>
      <vt:lpstr>Лерканидипин: фармакологические свойства</vt:lpstr>
      <vt:lpstr>Сложные вопросы ведения сердечно-сосудистых заболеваний у пациентов старшего возраста</vt:lpstr>
      <vt:lpstr>«Предотвращенное ССЗ» и дальнейший прием статина</vt:lpstr>
      <vt:lpstr>Проблемы липидснижающей терапии с целью первичной профилактики у пациентов 75+</vt:lpstr>
      <vt:lpstr>Различия современных рекомендаций по назначению статинов для первичной профилактики в зависимости от возраста</vt:lpstr>
      <vt:lpstr>Презентация PowerPoint</vt:lpstr>
      <vt:lpstr>Презентация PowerPoint</vt:lpstr>
      <vt:lpstr>Презентация PowerPoint</vt:lpstr>
      <vt:lpstr>Презентация PowerPoint</vt:lpstr>
      <vt:lpstr>STAREE  (STAtins for Reducing Events in the Elderly)</vt:lpstr>
      <vt:lpstr>Презентация PowerPoint</vt:lpstr>
      <vt:lpstr>Презентация PowerPoint</vt:lpstr>
      <vt:lpstr>Калькуляторы прогноза смерти для пациентов пожилого возраста </vt:lpstr>
      <vt:lpstr>Примеры принятия клинических решений в зависимости от прогноза жизни</vt:lpstr>
      <vt:lpstr>Сложные вопросы ведения сердечно-сосудистых заболеваний у пациентов старшего возраста</vt:lpstr>
      <vt:lpstr>Презентация PowerPoint</vt:lpstr>
      <vt:lpstr>Презентация PowerPoint</vt:lpstr>
      <vt:lpstr>Сложные вопросы ведения сердечно-сосудистых заболеваний у пациентов старшего возраста</vt:lpstr>
      <vt:lpstr>Изменения, связанные с возрастом, которые необходимо учитывать в контексте лечения СН у пожилых</vt:lpstr>
      <vt:lpstr>Другая терапия</vt:lpstr>
      <vt:lpstr>Представленность пациентов 70+ в РКИ по изучению препаратов для лечения СН</vt:lpstr>
      <vt:lpstr>Презентация PowerPoint</vt:lpstr>
      <vt:lpstr>SENIORS: небиволол эффективен и безопасен  у пожилых пациентов с ХСН </vt:lpstr>
      <vt:lpstr>Небиволол у пациентов с СН с сохраненной ФВ</vt:lpstr>
      <vt:lpstr>Прекращение любой терапии, основанной на рекомендациях, ухудшает выживаемость в течение 1 года у пациентов с СНнФВ</vt:lpstr>
      <vt:lpstr>Новая парадигма ведения «хрупких» пожилых пациентов с сердечно-сосудистыми заболеваниями</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Лечение АГ: лучше поздно, чем никогда. Роль гериатра.</dc:title>
  <dc:creator>user</dc:creator>
  <cp:lastModifiedBy>user</cp:lastModifiedBy>
  <cp:revision>52</cp:revision>
  <dcterms:created xsi:type="dcterms:W3CDTF">2019-05-12T08:53:07Z</dcterms:created>
  <dcterms:modified xsi:type="dcterms:W3CDTF">2019-05-30T06:32:54Z</dcterms:modified>
</cp:coreProperties>
</file>